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434B1-EC3F-401B-A1CC-DD91F16CB487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763C5-EAC3-47D6-908B-04D895661212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97180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336D5-6E8D-4912-B6C4-EF5046931D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31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80021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0508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11606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6398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4686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6357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5551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517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2615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04813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75130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94862-DB19-4571-BEF2-DF19F08CC188}" type="datetimeFigureOut">
              <a:rPr lang="sr-Latn-ME" smtClean="0"/>
              <a:t>22.11.2016.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235AF-EB91-4E53-A076-F348A1786684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64156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5163" y="1721224"/>
            <a:ext cx="6519134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r-Latn-ME" sz="54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Izrada scenarija, skice časa</a:t>
            </a:r>
            <a:endParaRPr lang="sr-Latn-ME" sz="54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70199" y="955159"/>
            <a:ext cx="3728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dirty="0">
                <a:solidFill>
                  <a:schemeClr val="bg1"/>
                </a:solidFill>
                <a:latin typeface="Arial Black" panose="020B0A04020102020204" pitchFamily="34" charset="0"/>
              </a:rPr>
              <a:t>Izrada scenarija, skice časa</a:t>
            </a:r>
          </a:p>
        </p:txBody>
      </p:sp>
    </p:spTree>
    <p:extLst>
      <p:ext uri="{BB962C8B-B14F-4D97-AF65-F5344CB8AC3E}">
        <p14:creationId xmlns:p14="http://schemas.microsoft.com/office/powerpoint/2010/main" val="380731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68" y="152401"/>
            <a:ext cx="64769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dirty="0">
                <a:solidFill>
                  <a:srgbClr val="FF0000"/>
                </a:solidFill>
                <a:latin typeface="Candara" panose="020E0502030303020204" pitchFamily="34" charset="0"/>
              </a:rPr>
              <a:t>Izrada scenarija/pripreme za čas</a:t>
            </a:r>
            <a:endParaRPr lang="en-US" sz="32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9415" y="819865"/>
            <a:ext cx="1640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3200" dirty="0">
                <a:solidFill>
                  <a:srgbClr val="FF0000"/>
                </a:solidFill>
                <a:latin typeface="Candara" panose="020E0502030303020204" pitchFamily="34" charset="0"/>
              </a:rPr>
              <a:t>Cilj časa: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06778" y="948935"/>
            <a:ext cx="1268296" cy="40011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sr-Latn-ME" sz="2000" dirty="0">
                <a:solidFill>
                  <a:schemeClr val="bg1"/>
                </a:solidFill>
                <a:latin typeface="Arial Black" panose="020B0A04020102020204" pitchFamily="34" charset="0"/>
              </a:rPr>
              <a:t>znanje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92170" y="948706"/>
            <a:ext cx="1297150" cy="40011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sr-Latn-ME" sz="2000" dirty="0">
                <a:solidFill>
                  <a:schemeClr val="bg1"/>
                </a:solidFill>
                <a:latin typeface="Arial Black" panose="020B0A04020102020204" pitchFamily="34" charset="0"/>
              </a:rPr>
              <a:t>vještine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07970" y="960061"/>
            <a:ext cx="2007281" cy="400110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sr-Latn-ME" sz="2000" dirty="0">
                <a:solidFill>
                  <a:schemeClr val="bg1"/>
                </a:solidFill>
                <a:latin typeface="Arial Black" panose="020B0A04020102020204" pitchFamily="34" charset="0"/>
              </a:rPr>
              <a:t>vrijednosti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5068" y="1664481"/>
            <a:ext cx="7325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200" dirty="0">
                <a:solidFill>
                  <a:srgbClr val="FF0000"/>
                </a:solidFill>
                <a:latin typeface="Candara" panose="020E0502030303020204" pitchFamily="34" charset="0"/>
              </a:rPr>
              <a:t>Aktivnosti učenika na času: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46745" y="6120112"/>
            <a:ext cx="1895071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sz="2000" dirty="0">
                <a:solidFill>
                  <a:schemeClr val="bg1"/>
                </a:solidFill>
                <a:latin typeface="Arial Black" panose="020B0A04020102020204" pitchFamily="34" charset="0"/>
              </a:rPr>
              <a:t>sluša, pamti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46745" y="4548476"/>
            <a:ext cx="1837362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sz="2000" dirty="0">
                <a:solidFill>
                  <a:schemeClr val="bg1"/>
                </a:solidFill>
                <a:latin typeface="Arial Black" panose="020B0A04020102020204" pitchFamily="34" charset="0"/>
              </a:rPr>
              <a:t>primjenjuje 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46746" y="5548608"/>
            <a:ext cx="138647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sz="2000" dirty="0">
                <a:solidFill>
                  <a:schemeClr val="bg1"/>
                </a:solidFill>
                <a:latin typeface="Arial Black" panose="020B0A04020102020204" pitchFamily="34" charset="0"/>
              </a:rPr>
              <a:t>analizira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46745" y="5048542"/>
            <a:ext cx="181703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sr-Latn-CS" dirty="0">
                <a:solidFill>
                  <a:schemeClr val="bg1"/>
                </a:solidFill>
                <a:latin typeface="Arial Black" panose="020B0A04020102020204" pitchFamily="34" charset="0"/>
              </a:rPr>
              <a:t>upoređivanje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46745" y="4048410"/>
            <a:ext cx="2665153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/>
                </a:solidFill>
                <a:latin typeface="Arial Black" panose="020B0A04020102020204" pitchFamily="34" charset="0"/>
              </a:rPr>
              <a:t>rješavava probleme</a:t>
            </a:r>
            <a:endParaRPr lang="en-US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46745" y="3548344"/>
            <a:ext cx="2923877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/>
                </a:solidFill>
                <a:latin typeface="Arial Black" panose="020B0A04020102020204" pitchFamily="34" charset="0"/>
              </a:rPr>
              <a:t>kreaira, smišlja nešto</a:t>
            </a:r>
            <a:endParaRPr lang="en-US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46745" y="3048278"/>
            <a:ext cx="1719381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/>
                </a:solidFill>
                <a:latin typeface="Arial Black" panose="020B0A04020102020204" pitchFamily="34" charset="0"/>
              </a:rPr>
              <a:t>vrednovanje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46746" y="2548212"/>
            <a:ext cx="2081211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/>
                </a:solidFill>
                <a:latin typeface="Arial Black" panose="020B0A04020102020204" pitchFamily="34" charset="0"/>
              </a:rPr>
              <a:t>preporučivanje</a:t>
            </a:r>
            <a:endParaRPr lang="en-US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88707" y="4655735"/>
            <a:ext cx="1910779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učenje u paru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77820" y="4116481"/>
            <a:ext cx="1482906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grupni rad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00312" y="3585845"/>
            <a:ext cx="1235979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projekat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94511" y="3048278"/>
            <a:ext cx="1050480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lvl="0"/>
            <a:r>
              <a:rPr lang="sr-Latn-CS" dirty="0">
                <a:solidFill>
                  <a:prstClr val="white">
                    <a:lumMod val="95000"/>
                  </a:prstClr>
                </a:solidFill>
                <a:latin typeface="Arial Black" panose="020B0A04020102020204" pitchFamily="34" charset="0"/>
              </a:rPr>
              <a:t>debata</a:t>
            </a:r>
            <a:endParaRPr lang="en-US" dirty="0">
              <a:solidFill>
                <a:prstClr val="white">
                  <a:lumMod val="95000"/>
                </a:prstClr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8706" y="6241874"/>
            <a:ext cx="438697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objašnjavanje – zato se to radi     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61850" y="5698841"/>
            <a:ext cx="428444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pokazivanje – kako se nešto radi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61851" y="5142125"/>
            <a:ext cx="3492238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razgovor nastavnik-učenik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Cloud Callout 1"/>
          <p:cNvSpPr/>
          <p:nvPr/>
        </p:nvSpPr>
        <p:spPr>
          <a:xfrm>
            <a:off x="8623373" y="1386871"/>
            <a:ext cx="3085473" cy="2322681"/>
          </a:xfrm>
          <a:prstGeom prst="cloudCallout">
            <a:avLst>
              <a:gd name="adj1" fmla="val -54510"/>
              <a:gd name="adj2" fmla="val 6877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37" name="TextBox 36"/>
          <p:cNvSpPr txBox="1"/>
          <p:nvPr/>
        </p:nvSpPr>
        <p:spPr>
          <a:xfrm>
            <a:off x="9129911" y="2148406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Izradite scenario, skicu časa!</a:t>
            </a:r>
          </a:p>
        </p:txBody>
      </p:sp>
    </p:spTree>
    <p:extLst>
      <p:ext uri="{BB962C8B-B14F-4D97-AF65-F5344CB8AC3E}">
        <p14:creationId xmlns:p14="http://schemas.microsoft.com/office/powerpoint/2010/main" val="339275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5073" y="304878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dirty="0">
                <a:latin typeface="Candara" panose="020E0502030303020204" pitchFamily="34" charset="0"/>
              </a:rPr>
              <a:t>O čemu treba voditi računa kada se izrađuje scenario, skica časa (priprema za čas)?</a:t>
            </a:r>
          </a:p>
        </p:txBody>
      </p:sp>
      <p:sp>
        <p:nvSpPr>
          <p:cNvPr id="5" name="Rectangle 4"/>
          <p:cNvSpPr/>
          <p:nvPr/>
        </p:nvSpPr>
        <p:spPr>
          <a:xfrm>
            <a:off x="3929132" y="1561477"/>
            <a:ext cx="61858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Šta je cilj učenja ovog predmeta/časa </a:t>
            </a:r>
            <a:r>
              <a:rPr lang="sl-SI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(koja znanja, vještine i vrijednosti učenici treba da nauče/razvijaju na času)? </a:t>
            </a:r>
            <a:endParaRPr lang="sr-Latn-ME" sz="1600" dirty="0">
              <a:solidFill>
                <a:schemeClr val="tx1">
                  <a:lumMod val="95000"/>
                  <a:lumOff val="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14445" y="1551374"/>
            <a:ext cx="1588820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sr-Latn-ME" b="1" dirty="0">
                <a:solidFill>
                  <a:schemeClr val="bg1"/>
                </a:solidFill>
                <a:latin typeface="Candara" panose="020E0502030303020204" pitchFamily="34" charset="0"/>
              </a:rPr>
              <a:t>Šta je cilj učenja!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03141" y="4269978"/>
            <a:ext cx="4475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000" b="1" dirty="0">
                <a:solidFill>
                  <a:prstClr val="black"/>
                </a:solidFill>
                <a:latin typeface="Candara" panose="020E0502030303020204" pitchFamily="34" charset="0"/>
              </a:rPr>
              <a:t> X </a:t>
            </a:r>
            <a:endParaRPr lang="sr-Latn-ME" b="1" dirty="0"/>
          </a:p>
        </p:txBody>
      </p:sp>
      <p:sp>
        <p:nvSpPr>
          <p:cNvPr id="21" name="Rectangle 20"/>
          <p:cNvSpPr/>
          <p:nvPr/>
        </p:nvSpPr>
        <p:spPr>
          <a:xfrm>
            <a:off x="3559246" y="5035497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000" b="1" dirty="0">
                <a:solidFill>
                  <a:prstClr val="black"/>
                </a:solidFill>
                <a:latin typeface="Candara" panose="020E0502030303020204" pitchFamily="34" charset="0"/>
              </a:rPr>
              <a:t>X</a:t>
            </a:r>
            <a:endParaRPr lang="sr-Latn-ME" b="1" dirty="0"/>
          </a:p>
        </p:txBody>
      </p:sp>
      <p:sp>
        <p:nvSpPr>
          <p:cNvPr id="22" name="Rectangle 21"/>
          <p:cNvSpPr/>
          <p:nvPr/>
        </p:nvSpPr>
        <p:spPr>
          <a:xfrm>
            <a:off x="1987135" y="6172201"/>
            <a:ext cx="2278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000" dirty="0">
                <a:latin typeface="Candara" panose="020E0502030303020204" pitchFamily="34" charset="0"/>
              </a:rPr>
              <a:t> </a:t>
            </a:r>
            <a:r>
              <a:rPr lang="sr-Latn-ME" sz="2000" b="1" dirty="0">
                <a:latin typeface="Candara" panose="020E0502030303020204" pitchFamily="34" charset="0"/>
              </a:rPr>
              <a:t>=</a:t>
            </a:r>
            <a:r>
              <a:rPr lang="sr-Latn-ME" sz="2000" dirty="0">
                <a:latin typeface="Candara" panose="020E0502030303020204" pitchFamily="34" charset="0"/>
              </a:rPr>
              <a:t>  </a:t>
            </a:r>
            <a:r>
              <a:rPr lang="sr-Latn-ME" sz="2400" b="1" dirty="0">
                <a:latin typeface="Candara" panose="020E0502030303020204" pitchFamily="34" charset="0"/>
              </a:rPr>
              <a:t>kompetencija</a:t>
            </a:r>
            <a:endParaRPr lang="sr-Latn-ME" sz="2400" b="1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183269" y="6019800"/>
            <a:ext cx="19432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164763" y="3869868"/>
            <a:ext cx="920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>
                <a:solidFill>
                  <a:schemeClr val="accent3">
                    <a:lumMod val="75000"/>
                  </a:schemeClr>
                </a:solidFill>
                <a:latin typeface="Corbel" panose="020B0503020204020204" pitchFamily="34" charset="0"/>
              </a:rPr>
              <a:t>znanje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75593" y="4670088"/>
            <a:ext cx="1055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>
                <a:solidFill>
                  <a:schemeClr val="tx2"/>
                </a:solidFill>
                <a:latin typeface="Corbel" panose="020B0503020204020204" pitchFamily="34" charset="0"/>
              </a:rPr>
              <a:t>vještine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700163" y="5436715"/>
            <a:ext cx="1362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>
                <a:solidFill>
                  <a:schemeClr val="accent6"/>
                </a:solidFill>
                <a:latin typeface="Corbel" panose="020B0503020204020204" pitchFamily="34" charset="0"/>
              </a:rPr>
              <a:t>vrijednosti</a:t>
            </a:r>
          </a:p>
        </p:txBody>
      </p:sp>
      <p:sp>
        <p:nvSpPr>
          <p:cNvPr id="27" name="TextBox 26"/>
          <p:cNvSpPr txBox="1"/>
          <p:nvPr/>
        </p:nvSpPr>
        <p:spPr>
          <a:xfrm rot="16200000">
            <a:off x="1582234" y="4603676"/>
            <a:ext cx="126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dirty="0">
                <a:solidFill>
                  <a:srgbClr val="FF0000"/>
                </a:solidFill>
                <a:latin typeface="Candara" panose="020E0502030303020204" pitchFamily="34" charset="0"/>
              </a:rPr>
              <a:t>Cilj učenja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4877" y="4173590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kratkoročni</a:t>
            </a:r>
            <a:endParaRPr lang="sr-Latn-ME" b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4353" y="5017328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dugoročni</a:t>
            </a:r>
            <a:endParaRPr lang="sr-Latn-ME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55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20" grpId="0"/>
      <p:bldP spid="21" grpId="0"/>
      <p:bldP spid="22" grpId="0"/>
      <p:bldP spid="24" grpId="0"/>
      <p:bldP spid="25" grpId="0"/>
      <p:bldP spid="26" grpId="0"/>
      <p:bldP spid="27" grpId="0"/>
      <p:bldP spid="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77238" y="2529101"/>
            <a:ext cx="65071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Kroz koje aktivnosti učenja je moguće postići zadate </a:t>
            </a:r>
          </a:p>
          <a:p>
            <a:r>
              <a:rPr lang="sl-SI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ciljeve časa</a:t>
            </a:r>
            <a:r>
              <a:rPr lang="sl-SI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?</a:t>
            </a:r>
            <a:endParaRPr lang="sr-Latn-ME" sz="1600" dirty="0">
              <a:solidFill>
                <a:schemeClr val="tx1">
                  <a:lumMod val="95000"/>
                  <a:lumOff val="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85356" y="2473245"/>
            <a:ext cx="1610592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sr-Latn-ME" b="1" dirty="0">
                <a:solidFill>
                  <a:schemeClr val="bg1"/>
                </a:solidFill>
                <a:latin typeface="Candara" panose="020E0502030303020204" pitchFamily="34" charset="0"/>
              </a:rPr>
              <a:t>Aktivnosti (metode uč)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03141" y="4269978"/>
            <a:ext cx="4475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000" b="1" dirty="0">
                <a:solidFill>
                  <a:prstClr val="black"/>
                </a:solidFill>
                <a:latin typeface="Candara" panose="020E0502030303020204" pitchFamily="34" charset="0"/>
              </a:rPr>
              <a:t> X </a:t>
            </a:r>
            <a:endParaRPr lang="sr-Latn-ME" b="1" dirty="0"/>
          </a:p>
        </p:txBody>
      </p:sp>
      <p:sp>
        <p:nvSpPr>
          <p:cNvPr id="26" name="Rectangle 25"/>
          <p:cNvSpPr/>
          <p:nvPr/>
        </p:nvSpPr>
        <p:spPr>
          <a:xfrm>
            <a:off x="3559246" y="5035497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000" b="1" dirty="0">
                <a:solidFill>
                  <a:prstClr val="black"/>
                </a:solidFill>
                <a:latin typeface="Candara" panose="020E0502030303020204" pitchFamily="34" charset="0"/>
              </a:rPr>
              <a:t>X</a:t>
            </a:r>
            <a:endParaRPr lang="sr-Latn-ME" b="1" dirty="0"/>
          </a:p>
        </p:txBody>
      </p:sp>
      <p:sp>
        <p:nvSpPr>
          <p:cNvPr id="27" name="Rectangle 26"/>
          <p:cNvSpPr/>
          <p:nvPr/>
        </p:nvSpPr>
        <p:spPr>
          <a:xfrm>
            <a:off x="1987135" y="6172201"/>
            <a:ext cx="2278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000" dirty="0">
                <a:latin typeface="Candara" panose="020E0502030303020204" pitchFamily="34" charset="0"/>
              </a:rPr>
              <a:t> </a:t>
            </a:r>
            <a:r>
              <a:rPr lang="sr-Latn-ME" sz="2000" b="1" dirty="0">
                <a:latin typeface="Candara" panose="020E0502030303020204" pitchFamily="34" charset="0"/>
              </a:rPr>
              <a:t>=</a:t>
            </a:r>
            <a:r>
              <a:rPr lang="sr-Latn-ME" sz="2000" dirty="0">
                <a:latin typeface="Candara" panose="020E0502030303020204" pitchFamily="34" charset="0"/>
              </a:rPr>
              <a:t>  </a:t>
            </a:r>
            <a:r>
              <a:rPr lang="sr-Latn-ME" sz="2400" b="1" dirty="0">
                <a:latin typeface="Candara" panose="020E0502030303020204" pitchFamily="34" charset="0"/>
              </a:rPr>
              <a:t>kompetencija</a:t>
            </a:r>
            <a:endParaRPr lang="sr-Latn-ME" sz="24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183269" y="6019800"/>
            <a:ext cx="19432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164763" y="3869868"/>
            <a:ext cx="920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>
                <a:solidFill>
                  <a:schemeClr val="accent3">
                    <a:lumMod val="75000"/>
                  </a:schemeClr>
                </a:solidFill>
                <a:latin typeface="Corbel" panose="020B0503020204020204" pitchFamily="34" charset="0"/>
              </a:rPr>
              <a:t>znanje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75593" y="4670088"/>
            <a:ext cx="1055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>
                <a:solidFill>
                  <a:schemeClr val="tx2"/>
                </a:solidFill>
                <a:latin typeface="Corbel" panose="020B0503020204020204" pitchFamily="34" charset="0"/>
              </a:rPr>
              <a:t>vještine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00163" y="5436715"/>
            <a:ext cx="1362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b="1" dirty="0">
                <a:solidFill>
                  <a:schemeClr val="accent6"/>
                </a:solidFill>
                <a:latin typeface="Corbel" panose="020B0503020204020204" pitchFamily="34" charset="0"/>
              </a:rPr>
              <a:t>vrijednosti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38279" y="3623647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3600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Aktivno!</a:t>
            </a:r>
            <a:endParaRPr lang="en-US" sz="3600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94736" y="5250359"/>
            <a:ext cx="34242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36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Interaktivno!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38278" y="4413991"/>
            <a:ext cx="2783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3600" dirty="0">
                <a:solidFill>
                  <a:schemeClr val="accent6"/>
                </a:solidFill>
                <a:latin typeface="Arial Black" panose="020B0A04020102020204" pitchFamily="34" charset="0"/>
              </a:rPr>
              <a:t>Praktično!</a:t>
            </a:r>
            <a:endParaRPr lang="en-US" sz="360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 rot="16200000">
            <a:off x="4247812" y="4689483"/>
            <a:ext cx="20393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20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Aktivnosti učenja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1582234" y="4603676"/>
            <a:ext cx="12602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000" dirty="0">
                <a:solidFill>
                  <a:srgbClr val="FF0000"/>
                </a:solidFill>
                <a:latin typeface="Candara" panose="020E0502030303020204" pitchFamily="34" charset="0"/>
              </a:rPr>
              <a:t>Cilj učenja</a:t>
            </a:r>
          </a:p>
        </p:txBody>
      </p:sp>
      <p:sp>
        <p:nvSpPr>
          <p:cNvPr id="37" name="Right Arrow 36"/>
          <p:cNvSpPr/>
          <p:nvPr/>
        </p:nvSpPr>
        <p:spPr>
          <a:xfrm>
            <a:off x="4337672" y="4667543"/>
            <a:ext cx="583879" cy="55924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38" name="Rectangle 37"/>
          <p:cNvSpPr/>
          <p:nvPr/>
        </p:nvSpPr>
        <p:spPr>
          <a:xfrm>
            <a:off x="3929132" y="1561477"/>
            <a:ext cx="61858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Šta je cilj učenja ovog predmeta/časa </a:t>
            </a:r>
            <a:r>
              <a:rPr lang="sl-SI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ndara" panose="020E0502030303020204" pitchFamily="34" charset="0"/>
              </a:rPr>
              <a:t>(koja znanja, vještine i vrijednosti učenici treba da nauče/razvijaju na času)? </a:t>
            </a:r>
            <a:endParaRPr lang="sr-Latn-ME" sz="1600" dirty="0">
              <a:solidFill>
                <a:schemeClr val="tx1">
                  <a:lumMod val="95000"/>
                  <a:lumOff val="5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14445" y="1551374"/>
            <a:ext cx="1588820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sr-Latn-ME" b="1" dirty="0">
                <a:solidFill>
                  <a:schemeClr val="bg1"/>
                </a:solidFill>
                <a:latin typeface="Candara" panose="020E0502030303020204" pitchFamily="34" charset="0"/>
              </a:rPr>
              <a:t>Šta je cilj učenja!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5073" y="304878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400" dirty="0">
                <a:latin typeface="Candara" panose="020E0502030303020204" pitchFamily="34" charset="0"/>
              </a:rPr>
              <a:t>O čemu treba voditi računa kada se izrađuje scenario, skica časa (priprema za čas)?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4877" y="4173590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kratkoročni</a:t>
            </a:r>
            <a:endParaRPr lang="sr-Latn-ME" b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4353" y="5017328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dugoročni</a:t>
            </a:r>
            <a:endParaRPr lang="sr-Latn-ME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80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 animBg="1"/>
      <p:bldP spid="32" grpId="0"/>
      <p:bldP spid="33" grpId="0"/>
      <p:bldP spid="34" grpId="0"/>
      <p:bldP spid="35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4641" y="560794"/>
            <a:ext cx="89066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8000" dirty="0">
                <a:solidFill>
                  <a:schemeClr val="accent6"/>
                </a:solidFill>
                <a:latin typeface="Arial Black" panose="020B0A04020102020204" pitchFamily="34" charset="0"/>
              </a:rPr>
              <a:t>Aktivno učenje!</a:t>
            </a:r>
            <a:endParaRPr lang="en-US" sz="800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4263" y="5129728"/>
            <a:ext cx="5179623" cy="107721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</a:rPr>
              <a:t>Koje metode učenja su aktivne?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2050" name="Picture 2" descr="http://t1.gstatic.com/images?q=tbn:ANd9GcT1cn-SK-aL6_1KN478sx4i9hYxmVERQYljWeLs2j7ZThJ1eE_pp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3886" y="2711805"/>
            <a:ext cx="3643338" cy="36433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34264" y="4281077"/>
            <a:ext cx="5179623" cy="584775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</a:rPr>
              <a:t>Šta je aktivno učenje?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90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2357431"/>
            <a:ext cx="5213261" cy="390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04640" y="2357431"/>
            <a:ext cx="4648733" cy="4031873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endParaRPr lang="sr-Latn-CS" sz="3200" b="1" dirty="0" smtClean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sr-Latn-CS" sz="32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Aktivno </a:t>
            </a:r>
            <a:r>
              <a:rPr lang="sr-Latn-C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učenje ili aktivna nastava</a:t>
            </a:r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je svaki oblik nastave i učenja koji </a:t>
            </a:r>
            <a:r>
              <a:rPr lang="sr-Latn-CS" sz="3200" b="1" u="sng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misaono</a:t>
            </a:r>
            <a:r>
              <a:rPr lang="sr-Latn-CS" sz="3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angažuju učenika</a:t>
            </a:r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</a:t>
            </a:r>
            <a:endParaRPr lang="sr-Latn-CS" sz="3200" dirty="0" smtClean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29600" y="5864600"/>
            <a:ext cx="1895071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sz="2000" dirty="0">
                <a:solidFill>
                  <a:schemeClr val="bg1"/>
                </a:solidFill>
                <a:latin typeface="Arial Black" panose="020B0A04020102020204" pitchFamily="34" charset="0"/>
              </a:rPr>
              <a:t>sluša, pamti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29600" y="4292964"/>
            <a:ext cx="1837362" cy="40011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sr-Latn-CS" sz="2000" dirty="0">
                <a:solidFill>
                  <a:schemeClr val="bg1"/>
                </a:solidFill>
                <a:latin typeface="Arial Black" panose="020B0A04020102020204" pitchFamily="34" charset="0"/>
              </a:rPr>
              <a:t>primjenjuje 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1" y="5293096"/>
            <a:ext cx="1386470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sz="2000" dirty="0">
                <a:solidFill>
                  <a:schemeClr val="bg1"/>
                </a:solidFill>
                <a:latin typeface="Arial Black" panose="020B0A04020102020204" pitchFamily="34" charset="0"/>
              </a:rPr>
              <a:t>analizira</a:t>
            </a:r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29600" y="4793030"/>
            <a:ext cx="1817036" cy="369332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sr-Latn-CS" dirty="0">
                <a:solidFill>
                  <a:schemeClr val="bg1"/>
                </a:solidFill>
                <a:latin typeface="Arial Black" panose="020B0A04020102020204" pitchFamily="34" charset="0"/>
              </a:rPr>
              <a:t>upoređivanje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29600" y="3792898"/>
            <a:ext cx="2665153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/>
                </a:solidFill>
                <a:latin typeface="Arial Black" panose="020B0A04020102020204" pitchFamily="34" charset="0"/>
              </a:rPr>
              <a:t>rješavava probleme</a:t>
            </a:r>
            <a:endParaRPr lang="en-US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29600" y="3292832"/>
            <a:ext cx="292387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/>
                </a:solidFill>
                <a:latin typeface="Arial Black" panose="020B0A04020102020204" pitchFamily="34" charset="0"/>
              </a:rPr>
              <a:t>kreaira, smišlja nešto</a:t>
            </a:r>
            <a:endParaRPr lang="en-US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29600" y="2792766"/>
            <a:ext cx="171938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/>
                </a:solidFill>
                <a:latin typeface="Arial Black" panose="020B0A04020102020204" pitchFamily="34" charset="0"/>
              </a:rPr>
              <a:t>vrednovanje</a:t>
            </a:r>
            <a:endParaRPr lang="en-US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29601" y="2292700"/>
            <a:ext cx="208121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/>
                </a:solidFill>
                <a:latin typeface="Arial Black" panose="020B0A04020102020204" pitchFamily="34" charset="0"/>
              </a:rPr>
              <a:t>preporučivanje</a:t>
            </a:r>
            <a:endParaRPr lang="en-US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4641" y="560794"/>
            <a:ext cx="89066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8000" dirty="0">
                <a:solidFill>
                  <a:schemeClr val="accent6"/>
                </a:solidFill>
                <a:latin typeface="Arial Black" panose="020B0A04020102020204" pitchFamily="34" charset="0"/>
              </a:rPr>
              <a:t>Aktivno učenje!</a:t>
            </a:r>
            <a:endParaRPr lang="en-US" sz="800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97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3.gstatic.com/images?q=tbn:ANd9GcTOSluulkEWQcm3Yy9r5Y-UZBF-2Gd4x1GAuE0KFLaKfDusWcl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1323" y="3143248"/>
            <a:ext cx="3864676" cy="25717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49168" y="3327263"/>
            <a:ext cx="464347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</a:rPr>
              <a:t>Šta su </a:t>
            </a:r>
            <a:r>
              <a:rPr lang="sr-Latn-CS" sz="32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inter</a:t>
            </a:r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</a:rPr>
              <a:t>aktivno i učenje?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4001" y="4637798"/>
            <a:ext cx="458598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</a:rPr>
              <a:t>Koji oblici rada su </a:t>
            </a:r>
            <a:r>
              <a:rPr lang="sr-Latn-CS" sz="32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inter</a:t>
            </a:r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</a:rPr>
              <a:t>aktivne?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8745" y="355386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8000" dirty="0">
                <a:solidFill>
                  <a:schemeClr val="accent1"/>
                </a:solidFill>
                <a:latin typeface="Arial Black" panose="020B0A04020102020204" pitchFamily="34" charset="0"/>
              </a:rPr>
              <a:t>Interaktivno učenje!</a:t>
            </a:r>
            <a:endParaRPr lang="en-US" sz="80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3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611124" y="2989218"/>
            <a:ext cx="5286412" cy="30469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  <a:ea typeface="Calibri" pitchFamily="34" charset="0"/>
              </a:rPr>
              <a:t>Svi oblici nastave i učenja koji se odvijaju putem interakcije, -</a:t>
            </a:r>
            <a:r>
              <a:rPr lang="sr-Latn-CS" sz="3200" u="sng" dirty="0">
                <a:solidFill>
                  <a:schemeClr val="bg1"/>
                </a:solidFill>
                <a:latin typeface="Arial Black" panose="020B0A04020102020204" pitchFamily="34" charset="0"/>
                <a:ea typeface="Calibri" pitchFamily="34" charset="0"/>
              </a:rPr>
              <a:t>razmjene mišljenja* </a:t>
            </a:r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  <a:ea typeface="Calibri" pitchFamily="34" charset="0"/>
              </a:rPr>
              <a:t>nastavnika i učenika u odjeljenju. </a:t>
            </a:r>
            <a:endParaRPr lang="sr-Latn-C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31462" y="5611678"/>
            <a:ext cx="349223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razgovor nastavnik-učenik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12921" y="5061216"/>
            <a:ext cx="191077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učenje u paru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330088" y="4496452"/>
            <a:ext cx="148290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grupni rad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87721" y="3958685"/>
            <a:ext cx="123597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projekat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773220" y="3432074"/>
            <a:ext cx="105048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sr-Latn-CS" dirty="0">
                <a:solidFill>
                  <a:prstClr val="white">
                    <a:lumMod val="95000"/>
                  </a:prstClr>
                </a:solidFill>
                <a:latin typeface="Arial Black" panose="020B0A04020102020204" pitchFamily="34" charset="0"/>
              </a:rPr>
              <a:t>debata</a:t>
            </a:r>
            <a:endParaRPr lang="en-US" dirty="0">
              <a:solidFill>
                <a:prstClr val="white">
                  <a:lumMod val="95000"/>
                </a:prst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18701" y="6416304"/>
            <a:ext cx="8441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/>
              <a:t>*ponekad se ovo učenje naziva </a:t>
            </a:r>
            <a:r>
              <a:rPr lang="sr-Latn-ME" sz="1400" b="1" dirty="0"/>
              <a:t>kooperativnim</a:t>
            </a:r>
            <a:r>
              <a:rPr lang="sr-Latn-ME" sz="1400" dirty="0"/>
              <a:t> kada je naglasak na saradnji, zajedničkom ispunjavanju zadatka i sl.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0" y="64008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68896" y="196719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8000" dirty="0">
                <a:solidFill>
                  <a:schemeClr val="accent1"/>
                </a:solidFill>
                <a:latin typeface="Arial Black" panose="020B0A04020102020204" pitchFamily="34" charset="0"/>
              </a:rPr>
              <a:t>Interaktivno učenje!</a:t>
            </a:r>
            <a:endParaRPr lang="en-US" sz="80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49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67" y="357167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8000" dirty="0">
                <a:solidFill>
                  <a:schemeClr val="accent2"/>
                </a:solidFill>
                <a:latin typeface="Arial Black" panose="020B0A04020102020204" pitchFamily="34" charset="0"/>
              </a:rPr>
              <a:t>Praktično učenje!</a:t>
            </a:r>
            <a:endParaRPr lang="en-US" sz="80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843" y="3228528"/>
            <a:ext cx="4131594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02930" y="4709666"/>
            <a:ext cx="4036247" cy="156966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</a:rPr>
              <a:t>Kako se odvija praktično učenje?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1159" y="3505200"/>
            <a:ext cx="4036247" cy="107721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</a:rPr>
              <a:t>Šta je praktično</a:t>
            </a:r>
          </a:p>
          <a:p>
            <a:r>
              <a:rPr lang="sr-Latn-CS" sz="3200" dirty="0">
                <a:solidFill>
                  <a:schemeClr val="bg1"/>
                </a:solidFill>
                <a:latin typeface="Arial Black" panose="020B0A04020102020204" pitchFamily="34" charset="0"/>
              </a:rPr>
              <a:t>učenje?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2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38282" y="3115863"/>
            <a:ext cx="5286412" cy="255454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3200" b="1" dirty="0">
                <a:solidFill>
                  <a:schemeClr val="bg1"/>
                </a:solidFill>
                <a:latin typeface="Berlin Sans FB Demi" pitchFamily="34" charset="0"/>
                <a:ea typeface="Calibri" pitchFamily="34" charset="0"/>
              </a:rPr>
              <a:t>Ako je cilj učenja da učenici nauče kako se nešto radi</a:t>
            </a:r>
            <a:r>
              <a:rPr lang="sr-Latn-CS" sz="3200" b="1" dirty="0">
                <a:solidFill>
                  <a:schemeClr val="bg1"/>
                </a:solidFill>
                <a:ea typeface="Calibri" pitchFamily="34" charset="0"/>
              </a:rPr>
              <a:t>*</a:t>
            </a:r>
            <a:r>
              <a:rPr lang="sr-Latn-CS" sz="3200" b="1" dirty="0">
                <a:solidFill>
                  <a:schemeClr val="bg1"/>
                </a:solidFill>
                <a:latin typeface="Berlin Sans FB Demi" pitchFamily="34" charset="0"/>
                <a:ea typeface="Calibri" pitchFamily="34" charset="0"/>
              </a:rPr>
              <a:t>, imamo posla sa praktičnim učenjem. </a:t>
            </a:r>
            <a:endParaRPr lang="sr-Latn-CS" sz="3200" b="1" dirty="0" smtClean="0">
              <a:solidFill>
                <a:schemeClr val="bg1"/>
              </a:solidFill>
              <a:latin typeface="Berlin Sans FB Demi" pitchFamily="34" charset="0"/>
              <a:ea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r-Latn-CS" sz="3200" b="1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8283" y="6400801"/>
            <a:ext cx="5438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/>
              <a:t>*suprotno praktičnom je </a:t>
            </a:r>
            <a:r>
              <a:rPr lang="sr-Latn-ME" sz="1400" b="1" dirty="0"/>
              <a:t>verbalno učenje </a:t>
            </a:r>
            <a:r>
              <a:rPr lang="sr-Latn-ME" sz="1400" dirty="0"/>
              <a:t>gdje je cilj usvojiti neko znanje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64008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06996" y="5238475"/>
            <a:ext cx="438697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objašnjavanje – zato se to radi     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09523" y="4687857"/>
            <a:ext cx="4284443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b="1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pokazivanje – kako se nešto radi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49407" y="4153071"/>
            <a:ext cx="1822165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sr-Latn-C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uvježbavanje</a:t>
            </a:r>
            <a:endParaRPr lang="en-US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52382" y="3634467"/>
            <a:ext cx="2741584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sr-Latn-CS" dirty="0">
                <a:solidFill>
                  <a:prstClr val="white">
                    <a:lumMod val="95000"/>
                  </a:prstClr>
                </a:solidFill>
                <a:latin typeface="Arial Black" panose="020B0A04020102020204" pitchFamily="34" charset="0"/>
              </a:rPr>
              <a:t>korigovanje grešaka</a:t>
            </a:r>
            <a:endParaRPr lang="en-US" dirty="0">
              <a:solidFill>
                <a:prstClr val="white">
                  <a:lumMod val="95000"/>
                </a:prst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736254" y="3115863"/>
            <a:ext cx="3035318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pPr lvl="0"/>
            <a:r>
              <a:rPr lang="sr-Latn-CS" dirty="0">
                <a:solidFill>
                  <a:prstClr val="white">
                    <a:lumMod val="95000"/>
                  </a:prstClr>
                </a:solidFill>
                <a:latin typeface="Arial Black" panose="020B0A04020102020204" pitchFamily="34" charset="0"/>
              </a:rPr>
              <a:t>automatizacija - rutina</a:t>
            </a:r>
            <a:endParaRPr lang="en-US" dirty="0">
              <a:solidFill>
                <a:prstClr val="white">
                  <a:lumMod val="95000"/>
                </a:prst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9760" y="252681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8000" dirty="0">
                <a:solidFill>
                  <a:schemeClr val="accent2"/>
                </a:solidFill>
                <a:latin typeface="Arial Black" panose="020B0A04020102020204" pitchFamily="34" charset="0"/>
              </a:rPr>
              <a:t>Praktično učenje!</a:t>
            </a:r>
            <a:endParaRPr lang="en-US" sz="80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9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380</Words>
  <Application>Microsoft Office PowerPoint</Application>
  <PresentationFormat>Widescreen</PresentationFormat>
  <Paragraphs>93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Berlin Sans FB Demi</vt:lpstr>
      <vt:lpstr>Calibri</vt:lpstr>
      <vt:lpstr>Calibri Light</vt:lpstr>
      <vt:lpstr>Candara</vt:lpstr>
      <vt:lpstr>Corbel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6</cp:revision>
  <dcterms:created xsi:type="dcterms:W3CDTF">2016-11-17T10:21:04Z</dcterms:created>
  <dcterms:modified xsi:type="dcterms:W3CDTF">2016-11-22T09:30:34Z</dcterms:modified>
</cp:coreProperties>
</file>