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434B1-EC3F-401B-A1CC-DD91F16CB487}" type="datetimeFigureOut">
              <a:rPr lang="sr-Latn-ME" smtClean="0"/>
              <a:t>22.11.2016.</a:t>
            </a:fld>
            <a:endParaRPr lang="sr-Latn-M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M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4763C5-EAC3-47D6-908B-04D895661212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97180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B336D5-6E8D-4912-B6C4-EF5046931DC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731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862-DB19-4571-BEF2-DF19F08CC188}" type="datetimeFigureOut">
              <a:rPr lang="sr-Latn-ME" smtClean="0"/>
              <a:t>22.11.2016.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35AF-EB91-4E53-A076-F348A178668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80021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862-DB19-4571-BEF2-DF19F08CC188}" type="datetimeFigureOut">
              <a:rPr lang="sr-Latn-ME" smtClean="0"/>
              <a:t>22.11.2016.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35AF-EB91-4E53-A076-F348A178668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105088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862-DB19-4571-BEF2-DF19F08CC188}" type="datetimeFigureOut">
              <a:rPr lang="sr-Latn-ME" smtClean="0"/>
              <a:t>22.11.2016.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35AF-EB91-4E53-A076-F348A178668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116065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862-DB19-4571-BEF2-DF19F08CC188}" type="datetimeFigureOut">
              <a:rPr lang="sr-Latn-ME" smtClean="0"/>
              <a:t>22.11.2016.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35AF-EB91-4E53-A076-F348A178668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463982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862-DB19-4571-BEF2-DF19F08CC188}" type="datetimeFigureOut">
              <a:rPr lang="sr-Latn-ME" smtClean="0"/>
              <a:t>22.11.2016.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35AF-EB91-4E53-A076-F348A178668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746864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862-DB19-4571-BEF2-DF19F08CC188}" type="datetimeFigureOut">
              <a:rPr lang="sr-Latn-ME" smtClean="0"/>
              <a:t>22.11.2016.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35AF-EB91-4E53-A076-F348A178668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063570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862-DB19-4571-BEF2-DF19F08CC188}" type="datetimeFigureOut">
              <a:rPr lang="sr-Latn-ME" smtClean="0"/>
              <a:t>22.11.2016.</a:t>
            </a:fld>
            <a:endParaRPr lang="sr-Latn-M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35AF-EB91-4E53-A076-F348A178668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3555512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862-DB19-4571-BEF2-DF19F08CC188}" type="datetimeFigureOut">
              <a:rPr lang="sr-Latn-ME" smtClean="0"/>
              <a:t>22.11.2016.</a:t>
            </a:fld>
            <a:endParaRPr lang="sr-Latn-M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35AF-EB91-4E53-A076-F348A178668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75174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862-DB19-4571-BEF2-DF19F08CC188}" type="datetimeFigureOut">
              <a:rPr lang="sr-Latn-ME" smtClean="0"/>
              <a:t>22.11.2016.</a:t>
            </a:fld>
            <a:endParaRPr lang="sr-Latn-M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35AF-EB91-4E53-A076-F348A178668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1426157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862-DB19-4571-BEF2-DF19F08CC188}" type="datetimeFigureOut">
              <a:rPr lang="sr-Latn-ME" smtClean="0"/>
              <a:t>22.11.2016.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35AF-EB91-4E53-A076-F348A178668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404813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M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862-DB19-4571-BEF2-DF19F08CC188}" type="datetimeFigureOut">
              <a:rPr lang="sr-Latn-ME" smtClean="0"/>
              <a:t>22.11.2016.</a:t>
            </a:fld>
            <a:endParaRPr lang="sr-Latn-M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M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235AF-EB91-4E53-A076-F348A178668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275130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M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M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94862-DB19-4571-BEF2-DF19F08CC188}" type="datetimeFigureOut">
              <a:rPr lang="sr-Latn-ME" smtClean="0"/>
              <a:t>22.11.2016.</a:t>
            </a:fld>
            <a:endParaRPr lang="sr-Latn-M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M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235AF-EB91-4E53-A076-F348A1786684}" type="slidenum">
              <a:rPr lang="sr-Latn-ME" smtClean="0"/>
              <a:t>‹#›</a:t>
            </a:fld>
            <a:endParaRPr lang="sr-Latn-ME"/>
          </a:p>
        </p:txBody>
      </p:sp>
    </p:spTree>
    <p:extLst>
      <p:ext uri="{BB962C8B-B14F-4D97-AF65-F5344CB8AC3E}">
        <p14:creationId xmlns:p14="http://schemas.microsoft.com/office/powerpoint/2010/main" val="641567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5163" y="1721224"/>
            <a:ext cx="6519134" cy="1754326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sr-Latn-ME" sz="5400" b="1" dirty="0" smtClean="0">
                <a:solidFill>
                  <a:schemeClr val="bg1"/>
                </a:solidFill>
                <a:latin typeface="Candara" panose="020E0502030303020204" pitchFamily="34" charset="0"/>
              </a:rPr>
              <a:t>Izrada scenarija, skice časa</a:t>
            </a:r>
            <a:endParaRPr lang="sr-Latn-ME" sz="5400" b="1" dirty="0">
              <a:solidFill>
                <a:schemeClr val="bg1"/>
              </a:solidFill>
              <a:latin typeface="Candara" panose="020E0502030303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370199" y="955159"/>
            <a:ext cx="37280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ME" dirty="0">
                <a:solidFill>
                  <a:schemeClr val="bg1"/>
                </a:solidFill>
                <a:latin typeface="Arial Black" panose="020B0A04020102020204" pitchFamily="34" charset="0"/>
              </a:rPr>
              <a:t>Izrada scenarija, skice časa</a:t>
            </a:r>
          </a:p>
        </p:txBody>
      </p:sp>
    </p:spTree>
    <p:extLst>
      <p:ext uri="{BB962C8B-B14F-4D97-AF65-F5344CB8AC3E}">
        <p14:creationId xmlns:p14="http://schemas.microsoft.com/office/powerpoint/2010/main" val="380731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68" y="152401"/>
            <a:ext cx="647693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3200" dirty="0">
                <a:solidFill>
                  <a:srgbClr val="FF0000"/>
                </a:solidFill>
                <a:latin typeface="Candara" panose="020E0502030303020204" pitchFamily="34" charset="0"/>
              </a:rPr>
              <a:t>Izrada scenarija/pripreme za čas</a:t>
            </a:r>
            <a:endParaRPr lang="en-US" sz="320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79415" y="819865"/>
            <a:ext cx="1640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3200" dirty="0">
                <a:solidFill>
                  <a:srgbClr val="FF0000"/>
                </a:solidFill>
                <a:latin typeface="Candara" panose="020E0502030303020204" pitchFamily="34" charset="0"/>
              </a:rPr>
              <a:t>Cilj časa: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06778" y="948935"/>
            <a:ext cx="1268296" cy="400110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sr-Latn-ME" sz="2000" dirty="0">
                <a:solidFill>
                  <a:schemeClr val="bg1"/>
                </a:solidFill>
                <a:latin typeface="Arial Black" panose="020B0A04020102020204" pitchFamily="34" charset="0"/>
              </a:rPr>
              <a:t>znanje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92170" y="948706"/>
            <a:ext cx="1297150" cy="400110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sr-Latn-ME" sz="2000" dirty="0">
                <a:solidFill>
                  <a:schemeClr val="bg1"/>
                </a:solidFill>
                <a:latin typeface="Arial Black" panose="020B0A04020102020204" pitchFamily="34" charset="0"/>
              </a:rPr>
              <a:t>vještine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07970" y="960061"/>
            <a:ext cx="2007281" cy="400110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sr-Latn-ME" sz="2000" dirty="0">
                <a:solidFill>
                  <a:schemeClr val="bg1"/>
                </a:solidFill>
                <a:latin typeface="Arial Black" panose="020B0A04020102020204" pitchFamily="34" charset="0"/>
              </a:rPr>
              <a:t>vrijednosti  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5068" y="1664481"/>
            <a:ext cx="73253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3200" dirty="0">
                <a:solidFill>
                  <a:srgbClr val="FF0000"/>
                </a:solidFill>
                <a:latin typeface="Candara" panose="020E0502030303020204" pitchFamily="34" charset="0"/>
              </a:rPr>
              <a:t>Aktivnosti učenika na času: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946745" y="6120112"/>
            <a:ext cx="1895071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sr-Latn-CS" sz="2000" dirty="0">
                <a:solidFill>
                  <a:schemeClr val="bg1"/>
                </a:solidFill>
                <a:latin typeface="Arial Black" panose="020B0A04020102020204" pitchFamily="34" charset="0"/>
              </a:rPr>
              <a:t>sluša, pamti</a:t>
            </a:r>
            <a:endParaRPr lang="en-US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946745" y="4548476"/>
            <a:ext cx="1837362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sr-Latn-CS" sz="2000" dirty="0">
                <a:solidFill>
                  <a:schemeClr val="bg1"/>
                </a:solidFill>
                <a:latin typeface="Arial Black" panose="020B0A04020102020204" pitchFamily="34" charset="0"/>
              </a:rPr>
              <a:t>primjenjuje </a:t>
            </a:r>
            <a:endParaRPr lang="en-US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46746" y="5548608"/>
            <a:ext cx="1386470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sr-Latn-CS" sz="2000" dirty="0">
                <a:solidFill>
                  <a:schemeClr val="bg1"/>
                </a:solidFill>
                <a:latin typeface="Arial Black" panose="020B0A04020102020204" pitchFamily="34" charset="0"/>
              </a:rPr>
              <a:t>analizira</a:t>
            </a:r>
            <a:endParaRPr lang="en-US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46745" y="5048542"/>
            <a:ext cx="1817036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sr-Latn-CS" dirty="0">
                <a:solidFill>
                  <a:schemeClr val="bg1"/>
                </a:solidFill>
                <a:latin typeface="Arial Black" panose="020B0A04020102020204" pitchFamily="34" charset="0"/>
              </a:rPr>
              <a:t>upoređivanje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946745" y="4048410"/>
            <a:ext cx="2665153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sr-Latn-CS" b="1" dirty="0">
                <a:solidFill>
                  <a:schemeClr val="bg1"/>
                </a:solidFill>
                <a:latin typeface="Arial Black" panose="020B0A04020102020204" pitchFamily="34" charset="0"/>
              </a:rPr>
              <a:t>rješavava probleme</a:t>
            </a:r>
            <a:endParaRPr lang="en-US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946745" y="3548344"/>
            <a:ext cx="2923877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sr-Latn-CS" b="1" dirty="0">
                <a:solidFill>
                  <a:schemeClr val="bg1"/>
                </a:solidFill>
                <a:latin typeface="Arial Black" panose="020B0A04020102020204" pitchFamily="34" charset="0"/>
              </a:rPr>
              <a:t>kreaira, smišlja nešto</a:t>
            </a:r>
            <a:endParaRPr lang="en-US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46745" y="3048278"/>
            <a:ext cx="1719381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sr-Latn-CS" dirty="0">
                <a:solidFill>
                  <a:schemeClr val="bg1"/>
                </a:solidFill>
                <a:latin typeface="Arial Black" panose="020B0A04020102020204" pitchFamily="34" charset="0"/>
              </a:rPr>
              <a:t>vrednovanje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46746" y="2548212"/>
            <a:ext cx="2081211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sr-Latn-CS" b="1" dirty="0">
                <a:solidFill>
                  <a:schemeClr val="bg1"/>
                </a:solidFill>
                <a:latin typeface="Arial Black" panose="020B0A04020102020204" pitchFamily="34" charset="0"/>
              </a:rPr>
              <a:t>preporučivanje</a:t>
            </a:r>
            <a:endParaRPr lang="en-US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88707" y="4655735"/>
            <a:ext cx="1910779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sr-Latn-CS" b="1" dirty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učenje u paru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077820" y="4116481"/>
            <a:ext cx="1482906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sr-Latn-CS" dirty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grupni rad</a:t>
            </a:r>
            <a:endParaRPr lang="en-US" dirty="0">
              <a:solidFill>
                <a:schemeClr val="bg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00312" y="3585845"/>
            <a:ext cx="1235979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sr-Latn-CS" dirty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projekat</a:t>
            </a:r>
            <a:endParaRPr lang="en-US" dirty="0">
              <a:solidFill>
                <a:schemeClr val="bg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094511" y="3048278"/>
            <a:ext cx="1050480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pPr lvl="0"/>
            <a:r>
              <a:rPr lang="sr-Latn-CS" dirty="0">
                <a:solidFill>
                  <a:prstClr val="white">
                    <a:lumMod val="95000"/>
                  </a:prstClr>
                </a:solidFill>
                <a:latin typeface="Arial Black" panose="020B0A04020102020204" pitchFamily="34" charset="0"/>
              </a:rPr>
              <a:t>debata</a:t>
            </a:r>
            <a:endParaRPr lang="en-US" dirty="0">
              <a:solidFill>
                <a:prstClr val="white">
                  <a:lumMod val="95000"/>
                </a:prstClr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88706" y="6241874"/>
            <a:ext cx="438697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sr-Latn-CS" dirty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objašnjavanje – zato se to radi     </a:t>
            </a:r>
            <a:endParaRPr lang="en-US" dirty="0">
              <a:solidFill>
                <a:schemeClr val="bg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61850" y="5698841"/>
            <a:ext cx="4284443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sr-Latn-CS" b="1" dirty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pokazivanje – kako se nešto radi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61851" y="5142125"/>
            <a:ext cx="3492238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sr-Latn-CS" dirty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razgovor nastavnik-učenik</a:t>
            </a:r>
            <a:endParaRPr lang="en-US" dirty="0">
              <a:solidFill>
                <a:schemeClr val="bg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Cloud Callout 1"/>
          <p:cNvSpPr/>
          <p:nvPr/>
        </p:nvSpPr>
        <p:spPr>
          <a:xfrm>
            <a:off x="8623373" y="1386871"/>
            <a:ext cx="3085473" cy="2322681"/>
          </a:xfrm>
          <a:prstGeom prst="cloudCallout">
            <a:avLst>
              <a:gd name="adj1" fmla="val -54510"/>
              <a:gd name="adj2" fmla="val 68770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sp>
        <p:nvSpPr>
          <p:cNvPr id="37" name="TextBox 36"/>
          <p:cNvSpPr txBox="1"/>
          <p:nvPr/>
        </p:nvSpPr>
        <p:spPr>
          <a:xfrm>
            <a:off x="9129911" y="2148406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400" dirty="0">
                <a:solidFill>
                  <a:schemeClr val="accent6">
                    <a:lumMod val="50000"/>
                  </a:schemeClr>
                </a:solidFill>
                <a:latin typeface="Candara" panose="020E0502030303020204" pitchFamily="34" charset="0"/>
              </a:rPr>
              <a:t>Izradite scenario, skicu časa!</a:t>
            </a:r>
          </a:p>
        </p:txBody>
      </p:sp>
    </p:spTree>
    <p:extLst>
      <p:ext uri="{BB962C8B-B14F-4D97-AF65-F5344CB8AC3E}">
        <p14:creationId xmlns:p14="http://schemas.microsoft.com/office/powerpoint/2010/main" val="3392759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45073" y="304878"/>
            <a:ext cx="716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sz="2400" dirty="0">
                <a:latin typeface="Candara" panose="020E0502030303020204" pitchFamily="34" charset="0"/>
              </a:rPr>
              <a:t>O čemu treba voditi računa kada se izrađuje scenario, skica časa (priprema za čas)?</a:t>
            </a:r>
          </a:p>
        </p:txBody>
      </p:sp>
      <p:sp>
        <p:nvSpPr>
          <p:cNvPr id="5" name="Rectangle 4"/>
          <p:cNvSpPr/>
          <p:nvPr/>
        </p:nvSpPr>
        <p:spPr>
          <a:xfrm>
            <a:off x="3929132" y="1561477"/>
            <a:ext cx="61858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anose="020E0502030303020204" pitchFamily="34" charset="0"/>
              </a:rPr>
              <a:t>Šta je cilj učenja ovog predmeta/časa </a:t>
            </a:r>
            <a:r>
              <a:rPr lang="sl-SI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anose="020E0502030303020204" pitchFamily="34" charset="0"/>
              </a:rPr>
              <a:t>(koja znanja, vještine i vrijednosti učenici treba da nauče/razvijaju na času)? </a:t>
            </a:r>
            <a:endParaRPr lang="sr-Latn-ME" sz="1600" dirty="0">
              <a:solidFill>
                <a:schemeClr val="tx1">
                  <a:lumMod val="95000"/>
                  <a:lumOff val="5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14445" y="1551374"/>
            <a:ext cx="1588820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sr-Latn-ME" b="1" dirty="0">
                <a:solidFill>
                  <a:schemeClr val="bg1"/>
                </a:solidFill>
                <a:latin typeface="Candara" panose="020E0502030303020204" pitchFamily="34" charset="0"/>
              </a:rPr>
              <a:t>Šta je cilj učenja!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503141" y="4269978"/>
            <a:ext cx="4475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ME" sz="2000" b="1" dirty="0">
                <a:solidFill>
                  <a:prstClr val="black"/>
                </a:solidFill>
                <a:latin typeface="Candara" panose="020E0502030303020204" pitchFamily="34" charset="0"/>
              </a:rPr>
              <a:t> X </a:t>
            </a:r>
            <a:endParaRPr lang="sr-Latn-ME" b="1" dirty="0"/>
          </a:p>
        </p:txBody>
      </p:sp>
      <p:sp>
        <p:nvSpPr>
          <p:cNvPr id="21" name="Rectangle 20"/>
          <p:cNvSpPr/>
          <p:nvPr/>
        </p:nvSpPr>
        <p:spPr>
          <a:xfrm>
            <a:off x="3559246" y="5035497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ME" sz="2000" b="1" dirty="0">
                <a:solidFill>
                  <a:prstClr val="black"/>
                </a:solidFill>
                <a:latin typeface="Candara" panose="020E0502030303020204" pitchFamily="34" charset="0"/>
              </a:rPr>
              <a:t>X</a:t>
            </a:r>
            <a:endParaRPr lang="sr-Latn-ME" b="1" dirty="0"/>
          </a:p>
        </p:txBody>
      </p:sp>
      <p:sp>
        <p:nvSpPr>
          <p:cNvPr id="22" name="Rectangle 21"/>
          <p:cNvSpPr/>
          <p:nvPr/>
        </p:nvSpPr>
        <p:spPr>
          <a:xfrm>
            <a:off x="1987135" y="6172201"/>
            <a:ext cx="2278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ME" sz="2000" dirty="0">
                <a:latin typeface="Candara" panose="020E0502030303020204" pitchFamily="34" charset="0"/>
              </a:rPr>
              <a:t> </a:t>
            </a:r>
            <a:r>
              <a:rPr lang="sr-Latn-ME" sz="2000" b="1" dirty="0">
                <a:latin typeface="Candara" panose="020E0502030303020204" pitchFamily="34" charset="0"/>
              </a:rPr>
              <a:t>=</a:t>
            </a:r>
            <a:r>
              <a:rPr lang="sr-Latn-ME" sz="2000" dirty="0">
                <a:latin typeface="Candara" panose="020E0502030303020204" pitchFamily="34" charset="0"/>
              </a:rPr>
              <a:t>  </a:t>
            </a:r>
            <a:r>
              <a:rPr lang="sr-Latn-ME" sz="2400" b="1" dirty="0">
                <a:latin typeface="Candara" panose="020E0502030303020204" pitchFamily="34" charset="0"/>
              </a:rPr>
              <a:t>kompetencija</a:t>
            </a:r>
            <a:endParaRPr lang="sr-Latn-ME" sz="2400" b="1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2183269" y="6019800"/>
            <a:ext cx="19432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164763" y="3869868"/>
            <a:ext cx="9204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000" b="1" dirty="0">
                <a:solidFill>
                  <a:schemeClr val="accent3">
                    <a:lumMod val="75000"/>
                  </a:schemeClr>
                </a:solidFill>
                <a:latin typeface="Corbel" panose="020B0503020204020204" pitchFamily="34" charset="0"/>
              </a:rPr>
              <a:t>znanje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75593" y="4670088"/>
            <a:ext cx="10550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000" b="1" dirty="0">
                <a:solidFill>
                  <a:schemeClr val="tx2"/>
                </a:solidFill>
                <a:latin typeface="Corbel" panose="020B0503020204020204" pitchFamily="34" charset="0"/>
              </a:rPr>
              <a:t>vještine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700163" y="5436715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000" b="1" dirty="0">
                <a:solidFill>
                  <a:schemeClr val="accent6"/>
                </a:solidFill>
                <a:latin typeface="Corbel" panose="020B0503020204020204" pitchFamily="34" charset="0"/>
              </a:rPr>
              <a:t>vrijednosti</a:t>
            </a:r>
          </a:p>
        </p:txBody>
      </p:sp>
      <p:sp>
        <p:nvSpPr>
          <p:cNvPr id="27" name="TextBox 26"/>
          <p:cNvSpPr txBox="1"/>
          <p:nvPr/>
        </p:nvSpPr>
        <p:spPr>
          <a:xfrm rot="16200000">
            <a:off x="1582234" y="4603676"/>
            <a:ext cx="1260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000" dirty="0">
                <a:solidFill>
                  <a:srgbClr val="FF0000"/>
                </a:solidFill>
                <a:latin typeface="Candara" panose="020E0502030303020204" pitchFamily="34" charset="0"/>
              </a:rPr>
              <a:t>Cilj učenja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4877" y="4173590"/>
            <a:ext cx="133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b="1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kratkoročni</a:t>
            </a:r>
            <a:endParaRPr lang="sr-Latn-ME" b="1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4353" y="5017328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dugoročni</a:t>
            </a:r>
            <a:endParaRPr lang="sr-Latn-ME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55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 animBg="1"/>
      <p:bldP spid="20" grpId="0"/>
      <p:bldP spid="21" grpId="0"/>
      <p:bldP spid="22" grpId="0"/>
      <p:bldP spid="24" grpId="0"/>
      <p:bldP spid="25" grpId="0"/>
      <p:bldP spid="26" grpId="0"/>
      <p:bldP spid="27" grpId="0"/>
      <p:bldP spid="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977238" y="2529101"/>
            <a:ext cx="65071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anose="020E0502030303020204" pitchFamily="34" charset="0"/>
              </a:rPr>
              <a:t>Kroz koje aktivnosti učenja je moguće postići zadate </a:t>
            </a:r>
          </a:p>
          <a:p>
            <a:r>
              <a:rPr lang="sl-SI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anose="020E0502030303020204" pitchFamily="34" charset="0"/>
              </a:rPr>
              <a:t>ciljeve časa</a:t>
            </a:r>
            <a:r>
              <a:rPr lang="sl-SI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anose="020E0502030303020204" pitchFamily="34" charset="0"/>
              </a:rPr>
              <a:t>?</a:t>
            </a:r>
            <a:endParaRPr lang="sr-Latn-ME" sz="1600" dirty="0">
              <a:solidFill>
                <a:schemeClr val="tx1">
                  <a:lumMod val="95000"/>
                  <a:lumOff val="5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85356" y="2473245"/>
            <a:ext cx="1610592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sr-Latn-ME" b="1" dirty="0">
                <a:solidFill>
                  <a:schemeClr val="bg1"/>
                </a:solidFill>
                <a:latin typeface="Candara" panose="020E0502030303020204" pitchFamily="34" charset="0"/>
              </a:rPr>
              <a:t>Aktivnosti (metode uč)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503141" y="4269978"/>
            <a:ext cx="44755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ME" sz="2000" b="1" dirty="0">
                <a:solidFill>
                  <a:prstClr val="black"/>
                </a:solidFill>
                <a:latin typeface="Candara" panose="020E0502030303020204" pitchFamily="34" charset="0"/>
              </a:rPr>
              <a:t> X </a:t>
            </a:r>
            <a:endParaRPr lang="sr-Latn-ME" b="1" dirty="0"/>
          </a:p>
        </p:txBody>
      </p:sp>
      <p:sp>
        <p:nvSpPr>
          <p:cNvPr id="26" name="Rectangle 25"/>
          <p:cNvSpPr/>
          <p:nvPr/>
        </p:nvSpPr>
        <p:spPr>
          <a:xfrm>
            <a:off x="3559246" y="5035497"/>
            <a:ext cx="33534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ME" sz="2000" b="1" dirty="0">
                <a:solidFill>
                  <a:prstClr val="black"/>
                </a:solidFill>
                <a:latin typeface="Candara" panose="020E0502030303020204" pitchFamily="34" charset="0"/>
              </a:rPr>
              <a:t>X</a:t>
            </a:r>
            <a:endParaRPr lang="sr-Latn-ME" b="1" dirty="0"/>
          </a:p>
        </p:txBody>
      </p:sp>
      <p:sp>
        <p:nvSpPr>
          <p:cNvPr id="27" name="Rectangle 26"/>
          <p:cNvSpPr/>
          <p:nvPr/>
        </p:nvSpPr>
        <p:spPr>
          <a:xfrm>
            <a:off x="1987135" y="6172201"/>
            <a:ext cx="2278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ME" sz="2000" dirty="0">
                <a:latin typeface="Candara" panose="020E0502030303020204" pitchFamily="34" charset="0"/>
              </a:rPr>
              <a:t> </a:t>
            </a:r>
            <a:r>
              <a:rPr lang="sr-Latn-ME" sz="2000" b="1" dirty="0">
                <a:latin typeface="Candara" panose="020E0502030303020204" pitchFamily="34" charset="0"/>
              </a:rPr>
              <a:t>=</a:t>
            </a:r>
            <a:r>
              <a:rPr lang="sr-Latn-ME" sz="2000" dirty="0">
                <a:latin typeface="Candara" panose="020E0502030303020204" pitchFamily="34" charset="0"/>
              </a:rPr>
              <a:t>  </a:t>
            </a:r>
            <a:r>
              <a:rPr lang="sr-Latn-ME" sz="2400" b="1" dirty="0">
                <a:latin typeface="Candara" panose="020E0502030303020204" pitchFamily="34" charset="0"/>
              </a:rPr>
              <a:t>kompetencija</a:t>
            </a:r>
            <a:endParaRPr lang="sr-Latn-ME" sz="2400" b="1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2183269" y="6019800"/>
            <a:ext cx="194320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164763" y="3869868"/>
            <a:ext cx="9204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000" b="1" dirty="0">
                <a:solidFill>
                  <a:schemeClr val="accent3">
                    <a:lumMod val="75000"/>
                  </a:schemeClr>
                </a:solidFill>
                <a:latin typeface="Corbel" panose="020B0503020204020204" pitchFamily="34" charset="0"/>
              </a:rPr>
              <a:t>znanje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975593" y="4670088"/>
            <a:ext cx="10550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000" b="1" dirty="0">
                <a:solidFill>
                  <a:schemeClr val="tx2"/>
                </a:solidFill>
                <a:latin typeface="Corbel" panose="020B0503020204020204" pitchFamily="34" charset="0"/>
              </a:rPr>
              <a:t>vještine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700163" y="5436715"/>
            <a:ext cx="13628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000" b="1" dirty="0">
                <a:solidFill>
                  <a:schemeClr val="accent6"/>
                </a:solidFill>
                <a:latin typeface="Corbel" panose="020B0503020204020204" pitchFamily="34" charset="0"/>
              </a:rPr>
              <a:t>vrijednosti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38279" y="3623647"/>
            <a:ext cx="22621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3600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Aktivno!</a:t>
            </a:r>
            <a:endParaRPr lang="en-US" sz="3600" dirty="0">
              <a:solidFill>
                <a:schemeClr val="accent3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994736" y="5250359"/>
            <a:ext cx="342420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sz="36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Interaktivno!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038278" y="4413991"/>
            <a:ext cx="27830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sz="3600" dirty="0">
                <a:solidFill>
                  <a:schemeClr val="accent6"/>
                </a:solidFill>
                <a:latin typeface="Arial Black" panose="020B0A04020102020204" pitchFamily="34" charset="0"/>
              </a:rPr>
              <a:t>Praktično!</a:t>
            </a:r>
            <a:endParaRPr lang="en-US" sz="3600" dirty="0">
              <a:solidFill>
                <a:schemeClr val="accent6"/>
              </a:solidFill>
              <a:latin typeface="Arial Black" panose="020B0A040201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 rot="16200000">
            <a:off x="4247812" y="4689483"/>
            <a:ext cx="20393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ME" sz="2000" dirty="0">
                <a:solidFill>
                  <a:schemeClr val="tx2">
                    <a:lumMod val="75000"/>
                  </a:schemeClr>
                </a:solidFill>
                <a:latin typeface="Candara" panose="020E0502030303020204" pitchFamily="34" charset="0"/>
              </a:rPr>
              <a:t>Aktivnosti učenja</a:t>
            </a:r>
          </a:p>
        </p:txBody>
      </p:sp>
      <p:sp>
        <p:nvSpPr>
          <p:cNvPr id="36" name="TextBox 35"/>
          <p:cNvSpPr txBox="1"/>
          <p:nvPr/>
        </p:nvSpPr>
        <p:spPr>
          <a:xfrm rot="16200000">
            <a:off x="1582234" y="4603676"/>
            <a:ext cx="1260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000" dirty="0">
                <a:solidFill>
                  <a:srgbClr val="FF0000"/>
                </a:solidFill>
                <a:latin typeface="Candara" panose="020E0502030303020204" pitchFamily="34" charset="0"/>
              </a:rPr>
              <a:t>Cilj učenja</a:t>
            </a:r>
          </a:p>
        </p:txBody>
      </p:sp>
      <p:sp>
        <p:nvSpPr>
          <p:cNvPr id="37" name="Right Arrow 36"/>
          <p:cNvSpPr/>
          <p:nvPr/>
        </p:nvSpPr>
        <p:spPr>
          <a:xfrm>
            <a:off x="4337672" y="4667543"/>
            <a:ext cx="583879" cy="559244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/>
          </a:p>
        </p:txBody>
      </p:sp>
      <p:sp>
        <p:nvSpPr>
          <p:cNvPr id="38" name="Rectangle 37"/>
          <p:cNvSpPr/>
          <p:nvPr/>
        </p:nvSpPr>
        <p:spPr>
          <a:xfrm>
            <a:off x="3929132" y="1561477"/>
            <a:ext cx="61858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anose="020E0502030303020204" pitchFamily="34" charset="0"/>
              </a:rPr>
              <a:t>Šta je cilj učenja ovog predmeta/časa </a:t>
            </a:r>
            <a:r>
              <a:rPr lang="sl-SI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Candara" panose="020E0502030303020204" pitchFamily="34" charset="0"/>
              </a:rPr>
              <a:t>(koja znanja, vještine i vrijednosti učenici treba da nauče/razvijaju na času)? </a:t>
            </a:r>
            <a:endParaRPr lang="sr-Latn-ME" sz="1600" dirty="0">
              <a:solidFill>
                <a:schemeClr val="tx1">
                  <a:lumMod val="95000"/>
                  <a:lumOff val="5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114445" y="1551374"/>
            <a:ext cx="1588820" cy="646331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sr-Latn-ME" b="1" dirty="0">
                <a:solidFill>
                  <a:schemeClr val="bg1"/>
                </a:solidFill>
                <a:latin typeface="Candara" panose="020E0502030303020204" pitchFamily="34" charset="0"/>
              </a:rPr>
              <a:t>Šta je cilj učenja!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45073" y="304878"/>
            <a:ext cx="7162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ME" sz="2400" dirty="0">
                <a:latin typeface="Candara" panose="020E0502030303020204" pitchFamily="34" charset="0"/>
              </a:rPr>
              <a:t>O čemu treba voditi računa kada se izrađuje scenario, skica časa (priprema za čas)?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4877" y="4173590"/>
            <a:ext cx="13356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b="1" dirty="0" smtClean="0">
                <a:solidFill>
                  <a:schemeClr val="bg1">
                    <a:lumMod val="50000"/>
                  </a:schemeClr>
                </a:solidFill>
                <a:latin typeface="Candara" panose="020E0502030303020204" pitchFamily="34" charset="0"/>
              </a:rPr>
              <a:t>kratkoročni</a:t>
            </a:r>
            <a:endParaRPr lang="sr-Latn-ME" b="1" dirty="0">
              <a:solidFill>
                <a:schemeClr val="bg1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4353" y="5017328"/>
            <a:ext cx="1194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b="1" dirty="0" smtClean="0">
                <a:solidFill>
                  <a:schemeClr val="tx2"/>
                </a:solidFill>
                <a:latin typeface="Candara" panose="020E0502030303020204" pitchFamily="34" charset="0"/>
              </a:rPr>
              <a:t>dugoročni</a:t>
            </a:r>
            <a:endParaRPr lang="sr-Latn-ME" b="1" dirty="0">
              <a:solidFill>
                <a:schemeClr val="tx2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80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 animBg="1"/>
      <p:bldP spid="32" grpId="0"/>
      <p:bldP spid="33" grpId="0"/>
      <p:bldP spid="34" grpId="0"/>
      <p:bldP spid="35" grpId="0"/>
      <p:bldP spid="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4641" y="560794"/>
            <a:ext cx="890660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8000" dirty="0">
                <a:solidFill>
                  <a:schemeClr val="accent6"/>
                </a:solidFill>
                <a:latin typeface="Arial Black" panose="020B0A04020102020204" pitchFamily="34" charset="0"/>
              </a:rPr>
              <a:t>Aktivno učenje!</a:t>
            </a:r>
            <a:endParaRPr lang="en-US" sz="8000" dirty="0">
              <a:solidFill>
                <a:schemeClr val="accent6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4263" y="5129728"/>
            <a:ext cx="5179623" cy="107721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sr-Latn-CS" sz="3200" dirty="0">
                <a:solidFill>
                  <a:schemeClr val="bg1"/>
                </a:solidFill>
                <a:latin typeface="Arial Black" panose="020B0A04020102020204" pitchFamily="34" charset="0"/>
              </a:rPr>
              <a:t>Koje metode učenja su aktivne?</a:t>
            </a:r>
            <a:endParaRPr lang="en-U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2050" name="Picture 2" descr="http://t1.gstatic.com/images?q=tbn:ANd9GcT1cn-SK-aL6_1KN478sx4i9hYxmVERQYljWeLs2j7ZThJ1eE_ppw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3886" y="2711805"/>
            <a:ext cx="3643338" cy="364333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34264" y="4281077"/>
            <a:ext cx="5179623" cy="584775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sr-Latn-CS" sz="3200" dirty="0">
                <a:solidFill>
                  <a:schemeClr val="bg1"/>
                </a:solidFill>
                <a:latin typeface="Arial Black" panose="020B0A04020102020204" pitchFamily="34" charset="0"/>
              </a:rPr>
              <a:t>Šta je aktivno učenje?</a:t>
            </a:r>
            <a:endParaRPr lang="en-U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90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1" y="2357431"/>
            <a:ext cx="5213261" cy="390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04640" y="2357431"/>
            <a:ext cx="4648733" cy="4031873"/>
          </a:xfrm>
          <a:prstGeom prst="rect">
            <a:avLst/>
          </a:prstGeom>
          <a:solidFill>
            <a:schemeClr val="accent6"/>
          </a:solidFill>
        </p:spPr>
        <p:txBody>
          <a:bodyPr wrap="square">
            <a:spAutoFit/>
          </a:bodyPr>
          <a:lstStyle/>
          <a:p>
            <a:endParaRPr lang="sr-Latn-CS" sz="3200" b="1" dirty="0" smtClean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r>
              <a:rPr lang="sr-Latn-CS" sz="3200" b="1" dirty="0" smtClean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Aktivno </a:t>
            </a:r>
            <a:r>
              <a:rPr lang="sr-Latn-CS" sz="32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učenje ili aktivna nastava</a:t>
            </a:r>
            <a:r>
              <a:rPr lang="sr-Latn-CS" sz="32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je svaki oblik nastave i učenja koji </a:t>
            </a:r>
            <a:r>
              <a:rPr lang="sr-Latn-CS" sz="3200" b="1" u="sng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misaono</a:t>
            </a:r>
            <a:r>
              <a:rPr lang="sr-Latn-CS" sz="3200" b="1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angažuju učenika</a:t>
            </a:r>
            <a:r>
              <a:rPr lang="sr-Latn-CS" sz="3200" dirty="0">
                <a:solidFill>
                  <a:schemeClr val="bg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. </a:t>
            </a:r>
            <a:endParaRPr lang="sr-Latn-CS" sz="3200" dirty="0" smtClean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endParaRPr lang="en-US" sz="3200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29600" y="5864600"/>
            <a:ext cx="1895071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sr-Latn-CS" sz="2000" dirty="0">
                <a:solidFill>
                  <a:schemeClr val="bg1"/>
                </a:solidFill>
                <a:latin typeface="Arial Black" panose="020B0A04020102020204" pitchFamily="34" charset="0"/>
              </a:rPr>
              <a:t>sluša, pamti</a:t>
            </a:r>
            <a:endParaRPr lang="en-US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29600" y="4292964"/>
            <a:ext cx="1837362" cy="400110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sr-Latn-CS" sz="2000" dirty="0">
                <a:solidFill>
                  <a:schemeClr val="bg1"/>
                </a:solidFill>
                <a:latin typeface="Arial Black" panose="020B0A04020102020204" pitchFamily="34" charset="0"/>
              </a:rPr>
              <a:t>primjenjuje </a:t>
            </a:r>
            <a:endParaRPr lang="en-US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29601" y="5293096"/>
            <a:ext cx="1386470" cy="40011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sr-Latn-CS" sz="2000" dirty="0">
                <a:solidFill>
                  <a:schemeClr val="bg1"/>
                </a:solidFill>
                <a:latin typeface="Arial Black" panose="020B0A04020102020204" pitchFamily="34" charset="0"/>
              </a:rPr>
              <a:t>analizira</a:t>
            </a:r>
            <a:endParaRPr lang="en-US" sz="2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29600" y="4793030"/>
            <a:ext cx="1817036" cy="369332"/>
          </a:xfrm>
          <a:prstGeom prst="rect">
            <a:avLst/>
          </a:prstGeom>
          <a:solidFill>
            <a:schemeClr val="accent1"/>
          </a:solidFill>
        </p:spPr>
        <p:txBody>
          <a:bodyPr wrap="none">
            <a:spAutoFit/>
          </a:bodyPr>
          <a:lstStyle/>
          <a:p>
            <a:r>
              <a:rPr lang="sr-Latn-CS" dirty="0">
                <a:solidFill>
                  <a:schemeClr val="bg1"/>
                </a:solidFill>
                <a:latin typeface="Arial Black" panose="020B0A04020102020204" pitchFamily="34" charset="0"/>
              </a:rPr>
              <a:t>upoređivanje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29600" y="3792898"/>
            <a:ext cx="2665153" cy="369332"/>
          </a:xfrm>
          <a:prstGeom prst="rect">
            <a:avLst/>
          </a:prstGeom>
          <a:solidFill>
            <a:schemeClr val="accent1"/>
          </a:solidFill>
        </p:spPr>
        <p:txBody>
          <a:bodyPr wrap="none" rtlCol="0">
            <a:spAutoFit/>
          </a:bodyPr>
          <a:lstStyle/>
          <a:p>
            <a:r>
              <a:rPr lang="sr-Latn-CS" b="1" dirty="0">
                <a:solidFill>
                  <a:schemeClr val="bg1"/>
                </a:solidFill>
                <a:latin typeface="Arial Black" panose="020B0A04020102020204" pitchFamily="34" charset="0"/>
              </a:rPr>
              <a:t>rješavava probleme</a:t>
            </a:r>
            <a:endParaRPr lang="en-US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29600" y="3292832"/>
            <a:ext cx="2923877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sr-Latn-CS" b="1" dirty="0">
                <a:solidFill>
                  <a:schemeClr val="bg1"/>
                </a:solidFill>
                <a:latin typeface="Arial Black" panose="020B0A04020102020204" pitchFamily="34" charset="0"/>
              </a:rPr>
              <a:t>kreaira, smišlja nešto</a:t>
            </a:r>
            <a:endParaRPr lang="en-US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29600" y="2792766"/>
            <a:ext cx="1719381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sr-Latn-CS" dirty="0">
                <a:solidFill>
                  <a:schemeClr val="bg1"/>
                </a:solidFill>
                <a:latin typeface="Arial Black" panose="020B0A04020102020204" pitchFamily="34" charset="0"/>
              </a:rPr>
              <a:t>vrednovanje</a:t>
            </a:r>
            <a:endParaRPr lang="en-US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229601" y="2292700"/>
            <a:ext cx="2081211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sr-Latn-CS" b="1" dirty="0">
                <a:solidFill>
                  <a:schemeClr val="bg1"/>
                </a:solidFill>
                <a:latin typeface="Arial Black" panose="020B0A04020102020204" pitchFamily="34" charset="0"/>
              </a:rPr>
              <a:t>preporučivanje</a:t>
            </a:r>
            <a:endParaRPr lang="en-US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04641" y="560794"/>
            <a:ext cx="890660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CS" sz="8000" dirty="0">
                <a:solidFill>
                  <a:schemeClr val="accent6"/>
                </a:solidFill>
                <a:latin typeface="Arial Black" panose="020B0A04020102020204" pitchFamily="34" charset="0"/>
              </a:rPr>
              <a:t>Aktivno učenje!</a:t>
            </a:r>
            <a:endParaRPr lang="en-US" sz="8000" dirty="0">
              <a:solidFill>
                <a:schemeClr val="accent6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976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t3.gstatic.com/images?q=tbn:ANd9GcTOSluulkEWQcm3Yy9r5Y-UZBF-2Gd4x1GAuE0KFLaKfDusWcl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61323" y="3143248"/>
            <a:ext cx="3864676" cy="257176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49168" y="3327263"/>
            <a:ext cx="4643470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sr-Latn-CS" sz="3200" dirty="0">
                <a:solidFill>
                  <a:schemeClr val="bg1"/>
                </a:solidFill>
                <a:latin typeface="Arial Black" panose="020B0A04020102020204" pitchFamily="34" charset="0"/>
              </a:rPr>
              <a:t>Šta su </a:t>
            </a:r>
            <a:r>
              <a:rPr lang="sr-Latn-CS" sz="32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inter</a:t>
            </a:r>
            <a:r>
              <a:rPr lang="sr-Latn-CS" sz="3200" dirty="0">
                <a:solidFill>
                  <a:schemeClr val="bg1"/>
                </a:solidFill>
                <a:latin typeface="Arial Black" panose="020B0A04020102020204" pitchFamily="34" charset="0"/>
              </a:rPr>
              <a:t>aktivno i učenje?</a:t>
            </a:r>
            <a:endParaRPr lang="en-U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74001" y="4637798"/>
            <a:ext cx="4585980" cy="107721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sr-Latn-CS" sz="3200" dirty="0">
                <a:solidFill>
                  <a:schemeClr val="bg1"/>
                </a:solidFill>
                <a:latin typeface="Arial Black" panose="020B0A04020102020204" pitchFamily="34" charset="0"/>
              </a:rPr>
              <a:t>Koji oblici rada su </a:t>
            </a:r>
            <a:r>
              <a:rPr lang="sr-Latn-CS" sz="3200" dirty="0">
                <a:solidFill>
                  <a:schemeClr val="tx2">
                    <a:lumMod val="75000"/>
                  </a:schemeClr>
                </a:solidFill>
                <a:latin typeface="Arial Black" panose="020B0A04020102020204" pitchFamily="34" charset="0"/>
              </a:rPr>
              <a:t>inter</a:t>
            </a:r>
            <a:r>
              <a:rPr lang="sr-Latn-CS" sz="3200" dirty="0">
                <a:solidFill>
                  <a:schemeClr val="bg1"/>
                </a:solidFill>
                <a:latin typeface="Arial Black" panose="020B0A04020102020204" pitchFamily="34" charset="0"/>
              </a:rPr>
              <a:t>aktivne?</a:t>
            </a:r>
            <a:endParaRPr lang="en-U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08745" y="355386"/>
            <a:ext cx="82153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8000" dirty="0">
                <a:solidFill>
                  <a:schemeClr val="accent1"/>
                </a:solidFill>
                <a:latin typeface="Arial Black" panose="020B0A04020102020204" pitchFamily="34" charset="0"/>
              </a:rPr>
              <a:t>Interaktivno učenje!</a:t>
            </a:r>
            <a:endParaRPr lang="en-US" sz="8000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38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611124" y="2989218"/>
            <a:ext cx="5286412" cy="304698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r-Latn-CS" sz="3200" dirty="0">
                <a:solidFill>
                  <a:schemeClr val="bg1"/>
                </a:solidFill>
                <a:latin typeface="Arial Black" panose="020B0A04020102020204" pitchFamily="34" charset="0"/>
                <a:ea typeface="Calibri" pitchFamily="34" charset="0"/>
              </a:rPr>
              <a:t>Svi oblici nastave i učenja koji se odvijaju putem interakcije, -</a:t>
            </a:r>
            <a:r>
              <a:rPr lang="sr-Latn-CS" sz="3200" u="sng" dirty="0">
                <a:solidFill>
                  <a:schemeClr val="bg1"/>
                </a:solidFill>
                <a:latin typeface="Arial Black" panose="020B0A04020102020204" pitchFamily="34" charset="0"/>
                <a:ea typeface="Calibri" pitchFamily="34" charset="0"/>
              </a:rPr>
              <a:t>razmjene mišljenja* </a:t>
            </a:r>
            <a:r>
              <a:rPr lang="sr-Latn-CS" sz="3200" dirty="0">
                <a:solidFill>
                  <a:schemeClr val="bg1"/>
                </a:solidFill>
                <a:latin typeface="Arial Black" panose="020B0A04020102020204" pitchFamily="34" charset="0"/>
                <a:ea typeface="Calibri" pitchFamily="34" charset="0"/>
              </a:rPr>
              <a:t>nastavnika i učenika u odjeljenju. </a:t>
            </a:r>
            <a:endParaRPr lang="sr-Latn-C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31462" y="5611678"/>
            <a:ext cx="349223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sr-Latn-CS" dirty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razgovor nastavnik-učenik</a:t>
            </a:r>
            <a:endParaRPr lang="en-US" dirty="0">
              <a:solidFill>
                <a:schemeClr val="bg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12921" y="5061216"/>
            <a:ext cx="191077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sr-Latn-CS" b="1" dirty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učenje u paru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30088" y="4496452"/>
            <a:ext cx="1482906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sr-Latn-CS" dirty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grupni rad</a:t>
            </a:r>
            <a:endParaRPr lang="en-US" dirty="0">
              <a:solidFill>
                <a:schemeClr val="bg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587721" y="3958685"/>
            <a:ext cx="1235979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sr-Latn-CS" dirty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projekat</a:t>
            </a:r>
            <a:endParaRPr lang="en-US" dirty="0">
              <a:solidFill>
                <a:schemeClr val="bg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773220" y="3432074"/>
            <a:ext cx="105048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>
            <a:spAutoFit/>
          </a:bodyPr>
          <a:lstStyle/>
          <a:p>
            <a:pPr lvl="0"/>
            <a:r>
              <a:rPr lang="sr-Latn-CS" dirty="0">
                <a:solidFill>
                  <a:prstClr val="white">
                    <a:lumMod val="95000"/>
                  </a:prstClr>
                </a:solidFill>
                <a:latin typeface="Arial Black" panose="020B0A04020102020204" pitchFamily="34" charset="0"/>
              </a:rPr>
              <a:t>debata</a:t>
            </a:r>
            <a:endParaRPr lang="en-US" dirty="0">
              <a:solidFill>
                <a:prstClr val="white">
                  <a:lumMod val="95000"/>
                </a:prstClr>
              </a:solidFill>
              <a:latin typeface="Arial Black" panose="020B0A040201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18701" y="6416304"/>
            <a:ext cx="8441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400" dirty="0"/>
              <a:t>*ponekad se ovo učenje naziva </a:t>
            </a:r>
            <a:r>
              <a:rPr lang="sr-Latn-ME" sz="1400" b="1" dirty="0"/>
              <a:t>kooperativnim</a:t>
            </a:r>
            <a:r>
              <a:rPr lang="sr-Latn-ME" sz="1400" dirty="0"/>
              <a:t> kada je naglasak na saradnji, zajedničkom ispunjavanju zadatka i sl.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1524000" y="6400800"/>
            <a:ext cx="160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468896" y="196719"/>
            <a:ext cx="82153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8000" dirty="0">
                <a:solidFill>
                  <a:schemeClr val="accent1"/>
                </a:solidFill>
                <a:latin typeface="Arial Black" panose="020B0A04020102020204" pitchFamily="34" charset="0"/>
              </a:rPr>
              <a:t>Interaktivno učenje!</a:t>
            </a:r>
            <a:endParaRPr lang="en-US" sz="8000" dirty="0">
              <a:solidFill>
                <a:schemeClr val="accent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49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67" y="357167"/>
            <a:ext cx="82153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8000" dirty="0">
                <a:solidFill>
                  <a:schemeClr val="accent2"/>
                </a:solidFill>
                <a:latin typeface="Arial Black" panose="020B0A04020102020204" pitchFamily="34" charset="0"/>
              </a:rPr>
              <a:t>Praktično učenje!</a:t>
            </a:r>
            <a:endParaRPr lang="en-US" sz="8000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843" y="3228528"/>
            <a:ext cx="4131594" cy="296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902930" y="4709666"/>
            <a:ext cx="4036247" cy="156966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sr-Latn-CS" sz="3200" dirty="0">
                <a:solidFill>
                  <a:schemeClr val="bg1"/>
                </a:solidFill>
                <a:latin typeface="Arial Black" panose="020B0A04020102020204" pitchFamily="34" charset="0"/>
              </a:rPr>
              <a:t>Kako se odvija praktično učenje?</a:t>
            </a:r>
            <a:endParaRPr lang="en-U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1159" y="3505200"/>
            <a:ext cx="4036247" cy="1077218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sr-Latn-CS" sz="3200" dirty="0">
                <a:solidFill>
                  <a:schemeClr val="bg1"/>
                </a:solidFill>
                <a:latin typeface="Arial Black" panose="020B0A04020102020204" pitchFamily="34" charset="0"/>
              </a:rPr>
              <a:t>Šta je praktično</a:t>
            </a:r>
          </a:p>
          <a:p>
            <a:r>
              <a:rPr lang="sr-Latn-CS" sz="3200" dirty="0">
                <a:solidFill>
                  <a:schemeClr val="bg1"/>
                </a:solidFill>
                <a:latin typeface="Arial Black" panose="020B0A04020102020204" pitchFamily="34" charset="0"/>
              </a:rPr>
              <a:t>učenje?</a:t>
            </a:r>
            <a:endParaRPr lang="en-US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22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38282" y="3115863"/>
            <a:ext cx="5286412" cy="255454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sr-Latn-CS" sz="3200" b="1" dirty="0">
                <a:solidFill>
                  <a:schemeClr val="bg1"/>
                </a:solidFill>
                <a:latin typeface="Berlin Sans FB Demi" pitchFamily="34" charset="0"/>
                <a:ea typeface="Calibri" pitchFamily="34" charset="0"/>
              </a:rPr>
              <a:t>Ako je cilj učenja da učenici nauče kako se nešto radi</a:t>
            </a:r>
            <a:r>
              <a:rPr lang="sr-Latn-CS" sz="3200" b="1" dirty="0">
                <a:solidFill>
                  <a:schemeClr val="bg1"/>
                </a:solidFill>
                <a:ea typeface="Calibri" pitchFamily="34" charset="0"/>
              </a:rPr>
              <a:t>*</a:t>
            </a:r>
            <a:r>
              <a:rPr lang="sr-Latn-CS" sz="3200" b="1" dirty="0">
                <a:solidFill>
                  <a:schemeClr val="bg1"/>
                </a:solidFill>
                <a:latin typeface="Berlin Sans FB Demi" pitchFamily="34" charset="0"/>
                <a:ea typeface="Calibri" pitchFamily="34" charset="0"/>
              </a:rPr>
              <a:t>, imamo posla sa praktičnim učenjem. </a:t>
            </a:r>
            <a:endParaRPr lang="sr-Latn-CS" sz="3200" b="1" dirty="0" smtClean="0">
              <a:solidFill>
                <a:schemeClr val="bg1"/>
              </a:solidFill>
              <a:latin typeface="Berlin Sans FB Demi" pitchFamily="34" charset="0"/>
              <a:ea typeface="Calibri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sr-Latn-CS" sz="3200" b="1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38283" y="6400801"/>
            <a:ext cx="54389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400" dirty="0"/>
              <a:t>*suprotno praktičnom je </a:t>
            </a:r>
            <a:r>
              <a:rPr lang="sr-Latn-ME" sz="1400" b="1" dirty="0"/>
              <a:t>verbalno učenje </a:t>
            </a:r>
            <a:r>
              <a:rPr lang="sr-Latn-ME" sz="1400" dirty="0"/>
              <a:t>gdje je cilj usvojiti neko znanje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0" y="6400800"/>
            <a:ext cx="1600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406996" y="5238475"/>
            <a:ext cx="4386970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sr-Latn-CS" dirty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objašnjavanje – zato se to radi     </a:t>
            </a:r>
            <a:endParaRPr lang="en-US" dirty="0">
              <a:solidFill>
                <a:schemeClr val="bg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09523" y="4687857"/>
            <a:ext cx="4284443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sr-Latn-CS" b="1" dirty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pokazivanje – kako se nešto radi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949407" y="4153071"/>
            <a:ext cx="1822165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sr-Latn-CS" dirty="0">
                <a:solidFill>
                  <a:schemeClr val="bg1">
                    <a:lumMod val="95000"/>
                  </a:schemeClr>
                </a:solidFill>
                <a:latin typeface="Arial Black" panose="020B0A04020102020204" pitchFamily="34" charset="0"/>
              </a:rPr>
              <a:t>uvježbavanje</a:t>
            </a:r>
            <a:endParaRPr lang="en-US" dirty="0">
              <a:solidFill>
                <a:schemeClr val="bg1">
                  <a:lumMod val="9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052382" y="3634467"/>
            <a:ext cx="2741584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>
            <a:spAutoFit/>
          </a:bodyPr>
          <a:lstStyle/>
          <a:p>
            <a:pPr lvl="0"/>
            <a:r>
              <a:rPr lang="sr-Latn-CS" dirty="0">
                <a:solidFill>
                  <a:prstClr val="white">
                    <a:lumMod val="95000"/>
                  </a:prstClr>
                </a:solidFill>
                <a:latin typeface="Arial Black" panose="020B0A04020102020204" pitchFamily="34" charset="0"/>
              </a:rPr>
              <a:t>korigovanje grešaka</a:t>
            </a:r>
            <a:endParaRPr lang="en-US" dirty="0">
              <a:solidFill>
                <a:prstClr val="white">
                  <a:lumMod val="95000"/>
                </a:prstClr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736254" y="3115863"/>
            <a:ext cx="3035318" cy="369332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none">
            <a:spAutoFit/>
          </a:bodyPr>
          <a:lstStyle/>
          <a:p>
            <a:pPr lvl="0"/>
            <a:r>
              <a:rPr lang="sr-Latn-CS" dirty="0">
                <a:solidFill>
                  <a:prstClr val="white">
                    <a:lumMod val="95000"/>
                  </a:prstClr>
                </a:solidFill>
                <a:latin typeface="Arial Black" panose="020B0A04020102020204" pitchFamily="34" charset="0"/>
              </a:rPr>
              <a:t>automatizacija - rutina</a:t>
            </a:r>
            <a:endParaRPr lang="en-US" dirty="0">
              <a:solidFill>
                <a:prstClr val="white">
                  <a:lumMod val="95000"/>
                </a:prstClr>
              </a:solidFill>
              <a:latin typeface="Arial Black" panose="020B0A040201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9760" y="252681"/>
            <a:ext cx="82153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sz="8000" dirty="0">
                <a:solidFill>
                  <a:schemeClr val="accent2"/>
                </a:solidFill>
                <a:latin typeface="Arial Black" panose="020B0A04020102020204" pitchFamily="34" charset="0"/>
              </a:rPr>
              <a:t>Praktično učenje!</a:t>
            </a:r>
            <a:endParaRPr lang="en-US" sz="8000" dirty="0">
              <a:solidFill>
                <a:schemeClr val="accent2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394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2" grpId="0" animBg="1"/>
      <p:bldP spid="13" grpId="0" animBg="1"/>
      <p:bldP spid="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380</Words>
  <Application>Microsoft Office PowerPoint</Application>
  <PresentationFormat>Widescreen</PresentationFormat>
  <Paragraphs>93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Berlin Sans FB Demi</vt:lpstr>
      <vt:lpstr>Calibri</vt:lpstr>
      <vt:lpstr>Calibri Light</vt:lpstr>
      <vt:lpstr>Candara</vt:lpstr>
      <vt:lpstr>Corbel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6</cp:revision>
  <dcterms:created xsi:type="dcterms:W3CDTF">2016-11-17T10:21:04Z</dcterms:created>
  <dcterms:modified xsi:type="dcterms:W3CDTF">2016-11-22T09:30:34Z</dcterms:modified>
</cp:coreProperties>
</file>