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58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8B35-8713-4B3A-A12C-933C378A4F56}" type="datetimeFigureOut">
              <a:rPr lang="sr-Latn-ME" smtClean="0"/>
              <a:t>11.4.2017.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BA5-507A-4B95-9FEE-AE5490D3A30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03461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8B35-8713-4B3A-A12C-933C378A4F56}" type="datetimeFigureOut">
              <a:rPr lang="sr-Latn-ME" smtClean="0"/>
              <a:t>11.4.2017.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BA5-507A-4B95-9FEE-AE5490D3A30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99937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8B35-8713-4B3A-A12C-933C378A4F56}" type="datetimeFigureOut">
              <a:rPr lang="sr-Latn-ME" smtClean="0"/>
              <a:t>11.4.2017.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BA5-507A-4B95-9FEE-AE5490D3A30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77890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8B35-8713-4B3A-A12C-933C378A4F56}" type="datetimeFigureOut">
              <a:rPr lang="sr-Latn-ME" smtClean="0"/>
              <a:t>11.4.2017.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BA5-507A-4B95-9FEE-AE5490D3A30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8427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8B35-8713-4B3A-A12C-933C378A4F56}" type="datetimeFigureOut">
              <a:rPr lang="sr-Latn-ME" smtClean="0"/>
              <a:t>11.4.2017.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BA5-507A-4B95-9FEE-AE5490D3A30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85210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8B35-8713-4B3A-A12C-933C378A4F56}" type="datetimeFigureOut">
              <a:rPr lang="sr-Latn-ME" smtClean="0"/>
              <a:t>11.4.2017.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BA5-507A-4B95-9FEE-AE5490D3A30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20845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8B35-8713-4B3A-A12C-933C378A4F56}" type="datetimeFigureOut">
              <a:rPr lang="sr-Latn-ME" smtClean="0"/>
              <a:t>11.4.2017.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BA5-507A-4B95-9FEE-AE5490D3A30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34568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8B35-8713-4B3A-A12C-933C378A4F56}" type="datetimeFigureOut">
              <a:rPr lang="sr-Latn-ME" smtClean="0"/>
              <a:t>11.4.2017.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BA5-507A-4B95-9FEE-AE5490D3A30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777499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8B35-8713-4B3A-A12C-933C378A4F56}" type="datetimeFigureOut">
              <a:rPr lang="sr-Latn-ME" smtClean="0"/>
              <a:t>11.4.2017.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BA5-507A-4B95-9FEE-AE5490D3A30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13131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8B35-8713-4B3A-A12C-933C378A4F56}" type="datetimeFigureOut">
              <a:rPr lang="sr-Latn-ME" smtClean="0"/>
              <a:t>11.4.2017.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BA5-507A-4B95-9FEE-AE5490D3A30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65169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8B35-8713-4B3A-A12C-933C378A4F56}" type="datetimeFigureOut">
              <a:rPr lang="sr-Latn-ME" smtClean="0"/>
              <a:t>11.4.2017.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BA5-507A-4B95-9FEE-AE5490D3A30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17334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58B35-8713-4B3A-A12C-933C378A4F56}" type="datetimeFigureOut">
              <a:rPr lang="sr-Latn-ME" smtClean="0"/>
              <a:t>11.4.2017.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CBA5-507A-4B95-9FEE-AE5490D3A30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09703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113" y="252209"/>
            <a:ext cx="4687981" cy="66057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42155" y="5088367"/>
            <a:ext cx="29507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5400" dirty="0" smtClean="0"/>
              <a:t>Seminar...</a:t>
            </a:r>
          </a:p>
        </p:txBody>
      </p:sp>
    </p:spTree>
    <p:extLst>
      <p:ext uri="{BB962C8B-B14F-4D97-AF65-F5344CB8AC3E}">
        <p14:creationId xmlns:p14="http://schemas.microsoft.com/office/powerpoint/2010/main" val="159085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113" y="252209"/>
            <a:ext cx="4687981" cy="66057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56094" y="663840"/>
            <a:ext cx="2568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b="1" dirty="0" smtClean="0">
                <a:latin typeface="Corbel" panose="020B0503020204020204" pitchFamily="34" charset="0"/>
                <a:ea typeface="Microsoft JhengHei UI Light" panose="020B0304030504040204" pitchFamily="34" charset="-120"/>
              </a:rPr>
              <a:t>Kolašin 9 – 10 i 11-12 decembar</a:t>
            </a:r>
            <a:endParaRPr lang="sr-Latn-ME" sz="1400" b="1" dirty="0">
              <a:latin typeface="Corbel" panose="020B0503020204020204" pitchFamily="34" charset="0"/>
              <a:ea typeface="Microsoft JhengHei UI Light" panose="020B0304030504040204" pitchFamily="34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56094" y="120453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ME" sz="1400" dirty="0"/>
              <a:t>NASTAVA KOJA IZAZIVA </a:t>
            </a:r>
            <a:r>
              <a:rPr lang="sr-Latn-ME" sz="1400" dirty="0" smtClean="0"/>
              <a:t>PROMJENE</a:t>
            </a:r>
          </a:p>
          <a:p>
            <a:r>
              <a:rPr lang="sr-Latn-ME" sz="1400" b="1" dirty="0" smtClean="0">
                <a:solidFill>
                  <a:schemeClr val="tx2"/>
                </a:solidFill>
              </a:rPr>
              <a:t>LORIN </a:t>
            </a:r>
            <a:r>
              <a:rPr lang="sr-Latn-ME" sz="1400" b="1" dirty="0">
                <a:solidFill>
                  <a:schemeClr val="tx2"/>
                </a:solidFill>
              </a:rPr>
              <a:t>V. ANDERSON</a:t>
            </a:r>
          </a:p>
        </p:txBody>
      </p:sp>
      <p:sp>
        <p:nvSpPr>
          <p:cNvPr id="4" name="Rectangle 3"/>
          <p:cNvSpPr/>
          <p:nvPr/>
        </p:nvSpPr>
        <p:spPr>
          <a:xfrm>
            <a:off x="5056094" y="1757069"/>
            <a:ext cx="68700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1400" dirty="0"/>
              <a:t>ŠKOLOVANJE I UČENJE U MODERNIM DEMOKRATSKIM DRUŠTVIMA</a:t>
            </a:r>
          </a:p>
          <a:p>
            <a:r>
              <a:rPr lang="sr-Latn-ME" sz="1400" b="1" dirty="0">
                <a:solidFill>
                  <a:schemeClr val="tx2"/>
                </a:solidFill>
              </a:rPr>
              <a:t>ANDREAS </a:t>
            </a:r>
            <a:r>
              <a:rPr lang="sr-Latn-ME" sz="1400" b="1" dirty="0" smtClean="0">
                <a:solidFill>
                  <a:schemeClr val="tx2"/>
                </a:solidFill>
              </a:rPr>
              <a:t>DEMETRIU</a:t>
            </a:r>
            <a:endParaRPr lang="sr-Latn-ME" sz="1400" b="1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56094" y="230960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ME" sz="1400" dirty="0"/>
              <a:t>OKRUŽENJE ZA UČENJE</a:t>
            </a:r>
          </a:p>
          <a:p>
            <a:r>
              <a:rPr lang="sr-Latn-ME" sz="1400" b="1" dirty="0">
                <a:solidFill>
                  <a:schemeClr val="tx2"/>
                </a:solidFill>
              </a:rPr>
              <a:t>DIMITRIS K. MAVROSKUFIS</a:t>
            </a:r>
          </a:p>
        </p:txBody>
      </p:sp>
      <p:sp>
        <p:nvSpPr>
          <p:cNvPr id="9" name="Rectangle 8"/>
          <p:cNvSpPr/>
          <p:nvPr/>
        </p:nvSpPr>
        <p:spPr>
          <a:xfrm>
            <a:off x="5056094" y="2859329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ME" sz="1400" dirty="0" smtClean="0"/>
              <a:t>CILJEVI UČENJA</a:t>
            </a:r>
            <a:endParaRPr lang="sr-Latn-ME" sz="1400" dirty="0"/>
          </a:p>
          <a:p>
            <a:r>
              <a:rPr lang="sr-Latn-ME" sz="1400" b="1" dirty="0">
                <a:solidFill>
                  <a:schemeClr val="tx2"/>
                </a:solidFill>
              </a:rPr>
              <a:t>VESNA JANEVSKI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056094" y="340427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ME" sz="1400" dirty="0"/>
              <a:t>NASTAVA</a:t>
            </a:r>
          </a:p>
          <a:p>
            <a:r>
              <a:rPr lang="sr-Latn-ME" sz="1400" b="1" dirty="0">
                <a:solidFill>
                  <a:schemeClr val="tx2"/>
                </a:solidFill>
              </a:rPr>
              <a:t>ANA PEŠIKAN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056094" y="400609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ME" sz="1400" dirty="0"/>
              <a:t>RESURSI ZA UČENJE</a:t>
            </a:r>
          </a:p>
          <a:p>
            <a:r>
              <a:rPr lang="sr-Latn-ME" sz="1400" b="1" dirty="0">
                <a:solidFill>
                  <a:schemeClr val="tx2"/>
                </a:solidFill>
              </a:rPr>
              <a:t>SNJEŽANA KOREN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056094" y="452931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ME" sz="1400" dirty="0"/>
              <a:t>OCJENJIVANJE</a:t>
            </a:r>
          </a:p>
          <a:p>
            <a:r>
              <a:rPr lang="sr-Latn-ME" sz="1400" b="1" dirty="0">
                <a:solidFill>
                  <a:schemeClr val="tx2"/>
                </a:solidFill>
              </a:rPr>
              <a:t>RADA SPASIĆ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056094" y="509183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ME" sz="1400" dirty="0"/>
              <a:t>KURIKULARNO USKLAĐIVANJE</a:t>
            </a:r>
          </a:p>
          <a:p>
            <a:r>
              <a:rPr lang="sr-Latn-ME" sz="1400" b="1" dirty="0">
                <a:solidFill>
                  <a:schemeClr val="tx2"/>
                </a:solidFill>
              </a:rPr>
              <a:t>ELENI HODOLIDU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056094" y="565435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ME" sz="1400" dirty="0"/>
              <a:t>REZIME</a:t>
            </a:r>
          </a:p>
          <a:p>
            <a:r>
              <a:rPr lang="sr-Latn-ME" sz="1400" b="1" dirty="0">
                <a:solidFill>
                  <a:schemeClr val="tx2"/>
                </a:solidFill>
              </a:rPr>
              <a:t>KORINA NOAK-AETOPULOS</a:t>
            </a:r>
          </a:p>
        </p:txBody>
      </p:sp>
    </p:spTree>
    <p:extLst>
      <p:ext uri="{BB962C8B-B14F-4D97-AF65-F5344CB8AC3E}">
        <p14:creationId xmlns:p14="http://schemas.microsoft.com/office/powerpoint/2010/main" val="123445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113" y="252209"/>
            <a:ext cx="4687981" cy="66057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35498" y="383705"/>
            <a:ext cx="2568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b="1" dirty="0" smtClean="0">
                <a:latin typeface="Corbel" panose="020B0503020204020204" pitchFamily="34" charset="0"/>
                <a:ea typeface="Microsoft JhengHei UI Light" panose="020B0304030504040204" pitchFamily="34" charset="-120"/>
              </a:rPr>
              <a:t>Kolašin 9 – 10 i 11-12 decembar</a:t>
            </a:r>
            <a:endParaRPr lang="sr-Latn-ME" sz="1400" b="1" dirty="0">
              <a:latin typeface="Corbel" panose="020B0503020204020204" pitchFamily="34" charset="0"/>
              <a:ea typeface="Microsoft JhengHei UI Light" panose="020B0304030504040204" pitchFamily="34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35498" y="1446570"/>
            <a:ext cx="18758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600" b="1" dirty="0" smtClean="0">
                <a:solidFill>
                  <a:schemeClr val="accent5">
                    <a:lumMod val="75000"/>
                  </a:schemeClr>
                </a:solidFill>
                <a:latin typeface="Corbel" panose="020B0503020204020204" pitchFamily="34" charset="0"/>
              </a:rPr>
              <a:t>Program seminara:</a:t>
            </a:r>
            <a:endParaRPr lang="sr-Latn-ME" sz="1600" b="1" dirty="0">
              <a:solidFill>
                <a:schemeClr val="accent5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35498" y="2310122"/>
            <a:ext cx="39950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1400" b="1" dirty="0" smtClean="0">
                <a:solidFill>
                  <a:schemeClr val="accent5">
                    <a:lumMod val="75000"/>
                  </a:schemeClr>
                </a:solidFill>
                <a:latin typeface="Corbel" panose="020B0503020204020204" pitchFamily="34" charset="0"/>
              </a:rPr>
              <a:t>Nastava orjentisana na učenje – uvodna radionica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35498" y="2648676"/>
            <a:ext cx="22625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b="1" dirty="0" smtClean="0">
                <a:solidFill>
                  <a:schemeClr val="accent5">
                    <a:lumMod val="75000"/>
                  </a:schemeClr>
                </a:solidFill>
                <a:latin typeface="Corbel" panose="020B0503020204020204" pitchFamily="34" charset="0"/>
              </a:rPr>
              <a:t>Ciljevi učenja – uloga škole </a:t>
            </a:r>
            <a:endParaRPr lang="sr-Latn-ME" sz="1400" b="1" dirty="0">
              <a:solidFill>
                <a:schemeClr val="accent5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57552" y="1936523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>
                <a:latin typeface="Corbel" panose="020B0503020204020204" pitchFamily="34" charset="0"/>
              </a:rPr>
              <a:t>Prvi dan...</a:t>
            </a:r>
            <a:endParaRPr lang="sr-Latn-ME" b="1" dirty="0">
              <a:latin typeface="Corbel" panose="020B0503020204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98037" y="3235742"/>
            <a:ext cx="37702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1400" b="1" dirty="0" smtClean="0">
                <a:solidFill>
                  <a:schemeClr val="accent5">
                    <a:lumMod val="75000"/>
                  </a:schemeClr>
                </a:solidFill>
                <a:latin typeface="Corbel" panose="020B0503020204020204" pitchFamily="34" charset="0"/>
              </a:rPr>
              <a:t>Okruženje za učenje – klima u odjeljenju i školi </a:t>
            </a:r>
            <a:endParaRPr lang="sr-Latn-ME" sz="1400" b="1" dirty="0">
              <a:solidFill>
                <a:schemeClr val="accent5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03172" y="3565967"/>
            <a:ext cx="20778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1400" b="1" dirty="0" smtClean="0">
                <a:solidFill>
                  <a:schemeClr val="accent5">
                    <a:lumMod val="75000"/>
                  </a:schemeClr>
                </a:solidFill>
                <a:latin typeface="Corbel" panose="020B0503020204020204" pitchFamily="34" charset="0"/>
              </a:rPr>
              <a:t>Metode aktivne nastave </a:t>
            </a:r>
            <a:endParaRPr lang="sr-Latn-ME" sz="1400" b="1" dirty="0">
              <a:solidFill>
                <a:schemeClr val="accent5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35498" y="3991876"/>
            <a:ext cx="1358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b="1" dirty="0" smtClean="0">
                <a:latin typeface="Corbel" panose="020B0503020204020204" pitchFamily="34" charset="0"/>
              </a:rPr>
              <a:t>Drugi dan...</a:t>
            </a:r>
            <a:endParaRPr lang="sr-Latn-ME" b="1" dirty="0">
              <a:latin typeface="Corbel" panose="020B0503020204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98037" y="4440864"/>
            <a:ext cx="49799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b="1" dirty="0" smtClean="0">
                <a:solidFill>
                  <a:schemeClr val="accent5">
                    <a:lumMod val="75000"/>
                  </a:schemeClr>
                </a:solidFill>
                <a:latin typeface="Corbel" panose="020B0503020204020204" pitchFamily="34" charset="0"/>
              </a:rPr>
              <a:t>Aktivnosti učenika u nastavi – </a:t>
            </a:r>
            <a:r>
              <a:rPr lang="sr-Latn-ME" sz="1400" b="1" dirty="0" smtClean="0">
                <a:solidFill>
                  <a:schemeClr val="accent5">
                    <a:lumMod val="75000"/>
                  </a:schemeClr>
                </a:solidFill>
                <a:latin typeface="Corbel" panose="020B0503020204020204" pitchFamily="34" charset="0"/>
              </a:rPr>
              <a:t>odnos ciljeva i aktivnosti učenja</a:t>
            </a:r>
            <a:r>
              <a:rPr lang="fi-FI" sz="1400" b="1" dirty="0" smtClean="0">
                <a:solidFill>
                  <a:schemeClr val="accent5">
                    <a:lumMod val="75000"/>
                  </a:schemeClr>
                </a:solidFill>
                <a:latin typeface="Corbel" panose="020B0503020204020204" pitchFamily="34" charset="0"/>
              </a:rPr>
              <a:t> </a:t>
            </a:r>
            <a:endParaRPr lang="sr-Latn-ME" sz="1400" b="1" dirty="0">
              <a:solidFill>
                <a:schemeClr val="accent5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04078" y="4800205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ME" sz="1400" b="1" dirty="0" smtClean="0">
                <a:solidFill>
                  <a:schemeClr val="accent5">
                    <a:lumMod val="75000"/>
                  </a:schemeClr>
                </a:solidFill>
                <a:latin typeface="Corbel" panose="020B0503020204020204" pitchFamily="34" charset="0"/>
              </a:rPr>
              <a:t>Priprema nastavnika za nastavu orjentisanu na učenje – izrada scenarija časa </a:t>
            </a:r>
            <a:endParaRPr lang="sr-Latn-ME" sz="1400" b="1" dirty="0">
              <a:solidFill>
                <a:schemeClr val="accent5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82796" y="5354805"/>
            <a:ext cx="47603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1400" b="1" dirty="0" smtClean="0">
                <a:solidFill>
                  <a:schemeClr val="accent5">
                    <a:lumMod val="75000"/>
                  </a:schemeClr>
                </a:solidFill>
                <a:latin typeface="Corbel" panose="020B0503020204020204" pitchFamily="34" charset="0"/>
              </a:rPr>
              <a:t>Vrednovanje u nastavi orjentisanoj na učenje  - ocjenjivanje </a:t>
            </a:r>
            <a:endParaRPr lang="sr-Latn-ME" sz="1400" b="1" dirty="0">
              <a:solidFill>
                <a:schemeClr val="accent5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82796" y="5657603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ME" sz="1400" b="1" dirty="0" smtClean="0">
                <a:solidFill>
                  <a:schemeClr val="accent5">
                    <a:lumMod val="75000"/>
                  </a:schemeClr>
                </a:solidFill>
                <a:latin typeface="Corbel" panose="020B0503020204020204" pitchFamily="34" charset="0"/>
              </a:rPr>
              <a:t>Samoevaluacija – analiza i unaprećeneje vlastite nastavne prakse </a:t>
            </a:r>
            <a:endParaRPr lang="sr-Latn-ME" sz="1400" b="1" dirty="0">
              <a:solidFill>
                <a:schemeClr val="accent5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16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113" y="252209"/>
            <a:ext cx="4687981" cy="66057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35498" y="383705"/>
            <a:ext cx="2568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b="1" dirty="0" smtClean="0">
                <a:latin typeface="Corbel" panose="020B0503020204020204" pitchFamily="34" charset="0"/>
                <a:ea typeface="Microsoft JhengHei UI Light" panose="020B0304030504040204" pitchFamily="34" charset="-120"/>
              </a:rPr>
              <a:t>Kolašin 9 – 10 i 11-12 decembar</a:t>
            </a:r>
            <a:endParaRPr lang="sr-Latn-ME" sz="1400" b="1" dirty="0">
              <a:latin typeface="Corbel" panose="020B0503020204020204" pitchFamily="34" charset="0"/>
              <a:ea typeface="Microsoft JhengHei UI Light" panose="020B0304030504040204" pitchFamily="34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35498" y="1446570"/>
            <a:ext cx="18758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600" b="1" dirty="0" smtClean="0">
                <a:solidFill>
                  <a:schemeClr val="accent5">
                    <a:lumMod val="75000"/>
                  </a:schemeClr>
                </a:solidFill>
                <a:latin typeface="Corbel" panose="020B0503020204020204" pitchFamily="34" charset="0"/>
              </a:rPr>
              <a:t>Program seminara:</a:t>
            </a:r>
            <a:endParaRPr lang="sr-Latn-ME" sz="1600" b="1" dirty="0">
              <a:solidFill>
                <a:schemeClr val="accent5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35498" y="2310122"/>
            <a:ext cx="48906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400" b="1" dirty="0" smtClean="0">
                <a:solidFill>
                  <a:schemeClr val="accent5">
                    <a:lumMod val="75000"/>
                  </a:schemeClr>
                </a:solidFill>
                <a:latin typeface="Corbel" panose="020B0503020204020204" pitchFamily="34" charset="0"/>
              </a:rPr>
              <a:t>Nastava orjentisana na učenje – uvodna radionica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57552" y="1936523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>
                <a:latin typeface="Corbel" panose="020B0503020204020204" pitchFamily="34" charset="0"/>
              </a:rPr>
              <a:t>Prvi dan...</a:t>
            </a:r>
            <a:endParaRPr lang="sr-Latn-ME" b="1" dirty="0">
              <a:latin typeface="Corbel" panose="020B0503020204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35498" y="5647765"/>
            <a:ext cx="1586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600" b="1" dirty="0">
                <a:solidFill>
                  <a:schemeClr val="accent1"/>
                </a:solidFill>
              </a:rPr>
              <a:t>m</a:t>
            </a:r>
            <a:r>
              <a:rPr lang="sr-Latn-ME" sz="1600" b="1" dirty="0" smtClean="0">
                <a:solidFill>
                  <a:schemeClr val="accent1"/>
                </a:solidFill>
              </a:rPr>
              <a:t>r Zoran Lalović</a:t>
            </a:r>
            <a:endParaRPr lang="sr-Latn-ME" sz="1600" b="1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12628" y="3874277"/>
            <a:ext cx="3753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/>
              <a:t>Koliko ima nastave u našim školama?</a:t>
            </a:r>
            <a:endParaRPr lang="sr-Latn-ME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135771" y="4224685"/>
            <a:ext cx="1972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/>
              <a:t>Koliko ima učenja?</a:t>
            </a:r>
            <a:endParaRPr lang="sr-Latn-ME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35498" y="4607435"/>
            <a:ext cx="2965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/>
              <a:t>Da li su nastava i učenje isto?</a:t>
            </a:r>
            <a:endParaRPr lang="sr-Latn-ME" b="1" dirty="0"/>
          </a:p>
        </p:txBody>
      </p:sp>
    </p:spTree>
    <p:extLst>
      <p:ext uri="{BB962C8B-B14F-4D97-AF65-F5344CB8AC3E}">
        <p14:creationId xmlns:p14="http://schemas.microsoft.com/office/powerpoint/2010/main" val="177940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034963"/>
              </p:ext>
            </p:extLst>
          </p:nvPr>
        </p:nvGraphicFramePr>
        <p:xfrm>
          <a:off x="3052071" y="1045882"/>
          <a:ext cx="5937250" cy="3685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9181">
                  <a:extLst>
                    <a:ext uri="{9D8B030D-6E8A-4147-A177-3AD203B41FA5}">
                      <a16:colId xmlns:a16="http://schemas.microsoft.com/office/drawing/2014/main" val="2961906579"/>
                    </a:ext>
                  </a:extLst>
                </a:gridCol>
                <a:gridCol w="3008069">
                  <a:extLst>
                    <a:ext uri="{9D8B030D-6E8A-4147-A177-3AD203B41FA5}">
                      <a16:colId xmlns:a16="http://schemas.microsoft.com/office/drawing/2014/main" val="25933163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ME" sz="3600" dirty="0" smtClean="0">
                          <a:solidFill>
                            <a:schemeClr val="accent2"/>
                          </a:solidFill>
                          <a:effectLst/>
                        </a:rPr>
                        <a:t> NASTAVA</a:t>
                      </a:r>
                      <a:r>
                        <a:rPr lang="sr-Latn-ME" sz="2400" dirty="0" smtClean="0">
                          <a:solidFill>
                            <a:schemeClr val="accent2"/>
                          </a:solidFill>
                          <a:effectLst/>
                        </a:rPr>
                        <a:t> </a:t>
                      </a:r>
                      <a:r>
                        <a:rPr lang="sr-Latn-ME" sz="2400" dirty="0">
                          <a:solidFill>
                            <a:schemeClr val="accent2"/>
                          </a:solidFill>
                          <a:effectLst/>
                        </a:rPr>
                        <a:t>– </a:t>
                      </a:r>
                      <a:r>
                        <a:rPr lang="sr-Latn-ME" sz="1200" dirty="0">
                          <a:solidFill>
                            <a:schemeClr val="accent2"/>
                          </a:solidFill>
                          <a:effectLst/>
                        </a:rPr>
                        <a:t>učenje</a:t>
                      </a:r>
                      <a:endParaRPr lang="sr-Latn-ME" sz="1100" dirty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ME" sz="1400" dirty="0">
                          <a:effectLst/>
                        </a:rPr>
                        <a:t> </a:t>
                      </a:r>
                      <a:endParaRPr lang="sr-Latn-ME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ME" sz="1400" dirty="0">
                          <a:effectLst/>
                        </a:rPr>
                        <a:t> </a:t>
                      </a:r>
                      <a:endParaRPr lang="sr-Latn-ME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ME" sz="1400" dirty="0">
                          <a:effectLst/>
                        </a:rPr>
                        <a:t> </a:t>
                      </a:r>
                      <a:endParaRPr lang="sr-Latn-ME" sz="1400" dirty="0" smtClean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ME" sz="1400" dirty="0" smtClean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ME" sz="1400" dirty="0" smtClean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ME" sz="1400" dirty="0" smtClean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ME" sz="1400" dirty="0" smtClean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ME" sz="1400" dirty="0" smtClean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ME" sz="1400" dirty="0" smtClean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ME" sz="1400" dirty="0" smtClean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ME" sz="1400" dirty="0" smtClean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ME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ME" sz="1400" dirty="0">
                          <a:effectLst/>
                        </a:rPr>
                        <a:t> </a:t>
                      </a:r>
                      <a:endParaRPr lang="sr-Latn-ME" sz="1400" dirty="0" smtClean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M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ME" sz="1200" dirty="0" smtClean="0">
                          <a:solidFill>
                            <a:schemeClr val="accent2"/>
                          </a:solidFill>
                          <a:effectLst/>
                        </a:rPr>
                        <a:t>nastava </a:t>
                      </a:r>
                      <a:r>
                        <a:rPr lang="sr-Latn-ME" sz="2600" dirty="0">
                          <a:solidFill>
                            <a:schemeClr val="accent2"/>
                          </a:solidFill>
                          <a:effectLst/>
                        </a:rPr>
                        <a:t>- </a:t>
                      </a:r>
                      <a:r>
                        <a:rPr lang="sr-Latn-ME" sz="3600" dirty="0" smtClean="0">
                          <a:solidFill>
                            <a:schemeClr val="accent2"/>
                          </a:solidFill>
                          <a:effectLst/>
                        </a:rPr>
                        <a:t>UČENJE</a:t>
                      </a:r>
                      <a:endParaRPr lang="sr-Latn-ME" sz="1100" dirty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ME" sz="1400" dirty="0">
                          <a:effectLst/>
                        </a:rPr>
                        <a:t> </a:t>
                      </a:r>
                      <a:endParaRPr lang="sr-Latn-ME" sz="1400" dirty="0" smtClean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ME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Latn-M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02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91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181</Words>
  <Application>Microsoft Office PowerPoint</Application>
  <PresentationFormat>Widescreen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Microsoft JhengHei UI Light</vt:lpstr>
      <vt:lpstr>Arial</vt:lpstr>
      <vt:lpstr>Calibri</vt:lpstr>
      <vt:lpstr>Calibri Light</vt:lpstr>
      <vt:lpstr>Corbel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Radoje Novovic</cp:lastModifiedBy>
  <cp:revision>19</cp:revision>
  <dcterms:created xsi:type="dcterms:W3CDTF">2016-11-17T08:53:45Z</dcterms:created>
  <dcterms:modified xsi:type="dcterms:W3CDTF">2017-04-11T07:09:12Z</dcterms:modified>
</cp:coreProperties>
</file>